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Default Extension="emf" ContentType="image/x-em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16"/>
  </p:notesMasterIdLst>
  <p:sldIdLst>
    <p:sldId id="256" r:id="rId2"/>
    <p:sldId id="264" r:id="rId3"/>
    <p:sldId id="265" r:id="rId4"/>
    <p:sldId id="297" r:id="rId5"/>
    <p:sldId id="272" r:id="rId6"/>
    <p:sldId id="276" r:id="rId7"/>
    <p:sldId id="268" r:id="rId8"/>
    <p:sldId id="269" r:id="rId9"/>
    <p:sldId id="280" r:id="rId10"/>
    <p:sldId id="284" r:id="rId11"/>
    <p:sldId id="286" r:id="rId12"/>
    <p:sldId id="288" r:id="rId13"/>
    <p:sldId id="291" r:id="rId14"/>
    <p:sldId id="296" r:id="rId15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6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6C4A283-85E2-49F4-A822-948755EBD29C}">
  <a:tblStyle styleId="{56C4A283-85E2-49F4-A822-948755EBD29C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09"/>
    <p:restoredTop sz="84139"/>
  </p:normalViewPr>
  <p:slideViewPr>
    <p:cSldViewPr snapToGrid="0" snapToObjects="1">
      <p:cViewPr>
        <p:scale>
          <a:sx n="91" d="100"/>
          <a:sy n="91" d="100"/>
        </p:scale>
        <p:origin x="1912" y="2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8.gif>
</file>

<file path=ppt/media/image2.png>
</file>

<file path=ppt/media/image20.gif>
</file>

<file path=ppt/media/image21.gif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Shape 41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Shape 4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Shape 42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Shape 4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Shape 44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Shape 44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Shape 4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Shape 436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Shape 4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55098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5438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Shape 32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Shape 3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On Sat and Sun, many pickups and tips occur in 0-2 time period </a:t>
            </a:r>
            <a:r>
              <a:rPr lang="en" sz="1100" dirty="0" smtClean="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(0:00-2:00AM)</a:t>
            </a: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 due to nightlife in NYC </a:t>
            </a:r>
          </a:p>
          <a:p>
            <a:pPr marL="457200" lvl="0" indent="-419100" algn="l" rtl="0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On weekdays, many pickups and tips occur in 6-10 </a:t>
            </a:r>
            <a:r>
              <a:rPr lang="en" sz="1100" dirty="0" smtClean="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(6:00-10:00 AM)</a:t>
            </a: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 and 18-20 </a:t>
            </a:r>
            <a:r>
              <a:rPr lang="en" sz="1100" dirty="0" smtClean="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(6:00-8:00 PM)</a:t>
            </a: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 due to rush hour </a:t>
            </a:r>
          </a:p>
          <a:p>
            <a:pPr marL="457200" lvl="0" indent="-419100" algn="l" rtl="0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On Thursday, tips occur the most during 20-22 </a:t>
            </a:r>
            <a:r>
              <a:rPr lang="en" sz="1100" dirty="0" smtClean="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(8:00-10:00 PM)</a:t>
            </a: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  <a:p>
            <a:pPr marL="457200" lvl="0" indent="-419100" algn="l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On Friday, pickups occur the most during 18-20 </a:t>
            </a:r>
            <a:r>
              <a:rPr lang="en" sz="1100" dirty="0" smtClean="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(6:00-8:00 PM)</a:t>
            </a:r>
            <a:endParaRPr lang="en-US" sz="1100" dirty="0" smtClean="0">
              <a:solidFill>
                <a:srgbClr val="FF9900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419100" algn="l" rtl="0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Customers tend to pay more tips on Thursday night around </a:t>
            </a:r>
            <a:r>
              <a:rPr lang="en" sz="1100" dirty="0" smtClean="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10:00 - 12:00 PM</a:t>
            </a:r>
          </a:p>
          <a:p>
            <a:pPr marL="457200" lvl="0" indent="-419100" algn="l" rtl="0">
              <a:spcBef>
                <a:spcPts val="0"/>
              </a:spcBef>
              <a:buSzPct val="100000"/>
              <a:buFont typeface="Roboto Slab"/>
              <a:buAutoNum type="arabicPeriod"/>
            </a:pP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The total fare amounts are greater on </a:t>
            </a:r>
            <a:r>
              <a:rPr lang="en" sz="1100" dirty="0" smtClean="0">
                <a:solidFill>
                  <a:schemeClr val="accent4"/>
                </a:solidFill>
                <a:latin typeface="Roboto Slab"/>
                <a:ea typeface="Roboto Slab"/>
                <a:cs typeface="Roboto Slab"/>
                <a:sym typeface="Roboto Slab"/>
              </a:rPr>
              <a:t>Friday</a:t>
            </a: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 than </a:t>
            </a:r>
            <a:r>
              <a:rPr lang="en" sz="1100" dirty="0" smtClean="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Thursday</a:t>
            </a: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 because of more taxi rides on </a:t>
            </a:r>
            <a:r>
              <a:rPr lang="en" sz="1100" dirty="0" smtClean="0">
                <a:solidFill>
                  <a:srgbClr val="FF9900"/>
                </a:solidFill>
                <a:latin typeface="Roboto Slab"/>
                <a:ea typeface="Roboto Slab"/>
                <a:cs typeface="Roboto Slab"/>
                <a:sym typeface="Roboto Slab"/>
              </a:rPr>
              <a:t>Friday</a:t>
            </a:r>
            <a:r>
              <a:rPr lang="en" sz="1100" dirty="0" smtClean="0">
                <a:latin typeface="Roboto Slab"/>
                <a:ea typeface="Roboto Slab"/>
                <a:cs typeface="Roboto Slab"/>
                <a:sym typeface="Roboto Slab"/>
              </a:rPr>
              <a:t>. 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Shape 3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No outliers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Shape 3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Shape 37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Shape 3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992766"/>
            <a:ext cx="8520600" cy="27369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4202966"/>
            <a:ext cx="8520600" cy="1734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_HEADER_1">
    <p:bg>
      <p:bgPr>
        <a:solidFill>
          <a:schemeClr val="dk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Shape 51"/>
          <p:cNvCxnSpPr/>
          <p:nvPr/>
        </p:nvCxnSpPr>
        <p:spPr>
          <a:xfrm>
            <a:off x="425200" y="55420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Shape 52"/>
          <p:cNvCxnSpPr/>
          <p:nvPr/>
        </p:nvCxnSpPr>
        <p:spPr>
          <a:xfrm>
            <a:off x="425200" y="632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406425" y="2409100"/>
            <a:ext cx="8296800" cy="2055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7999" y="6251678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33"/>
            <a:ext cx="4572000" cy="6858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5640766"/>
            <a:ext cx="5998800" cy="80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algn="r"/>
            <a:fld id="{00000000-1234-1234-1234-123412341234}" type="slidenum">
              <a:rPr lang="en" sz="1000" smtClean="0"/>
              <a:pPr algn="r"/>
              <a:t>‹#›</a:t>
            </a:fld>
            <a:endParaRPr lang="en" sz="1000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4" Type="http://schemas.openxmlformats.org/officeDocument/2006/relationships/image" Target="../media/image21.g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gif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hyperlink" Target="https://s3.amazonaws.com/nyc-tlc/trip+data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4" Type="http://schemas.openxmlformats.org/officeDocument/2006/relationships/image" Target="../media/image15.gi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gif"/><Relationship Id="rId6" Type="http://schemas.openxmlformats.org/officeDocument/2006/relationships/image" Target="../media/image19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/>
        </p:nvSpPr>
        <p:spPr>
          <a:xfrm>
            <a:off x="0" y="592166"/>
            <a:ext cx="9144000" cy="6265834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0" y="17083"/>
            <a:ext cx="9144000" cy="6840917"/>
          </a:xfrm>
          <a:prstGeom prst="rect">
            <a:avLst/>
          </a:prstGeom>
          <a:solidFill>
            <a:srgbClr val="000000">
              <a:alpha val="30379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78" name="Shape 178"/>
          <p:cNvSpPr txBox="1">
            <a:spLocks noGrp="1"/>
          </p:cNvSpPr>
          <p:nvPr>
            <p:ph type="title"/>
          </p:nvPr>
        </p:nvSpPr>
        <p:spPr>
          <a:xfrm>
            <a:off x="-2657875" y="2092133"/>
            <a:ext cx="9144000" cy="2666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3000" u="sng" dirty="0">
                <a:solidFill>
                  <a:srgbClr val="FFFFFF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  <a:sym typeface="Source Sans Pro"/>
              </a:rPr>
              <a:t>NYC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7500" dirty="0">
                <a:solidFill>
                  <a:srgbClr val="FFFFFF"/>
                </a:solidFill>
                <a:latin typeface="Abadi MT Condensed Extra Bold" charset="0"/>
                <a:ea typeface="Abadi MT Condensed Extra Bold" charset="0"/>
                <a:cs typeface="Abadi MT Condensed Extra Bold" charset="0"/>
                <a:sym typeface="Source Sans Pro"/>
              </a:rPr>
              <a:t>TAXI</a:t>
            </a:r>
          </a:p>
        </p:txBody>
      </p:sp>
      <p:sp>
        <p:nvSpPr>
          <p:cNvPr id="179" name="Shape 179"/>
          <p:cNvSpPr txBox="1"/>
          <p:nvPr/>
        </p:nvSpPr>
        <p:spPr>
          <a:xfrm>
            <a:off x="3842900" y="5989333"/>
            <a:ext cx="6342600" cy="516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>
                <a:solidFill>
                  <a:srgbClr val="CCCCCC"/>
                </a:solidFill>
                <a:latin typeface="+mj-lt"/>
                <a:ea typeface="Roboto Slab"/>
                <a:cs typeface="Roboto Slab"/>
                <a:sym typeface="Roboto Slab"/>
              </a:rPr>
              <a:t>Zheng Chai, </a:t>
            </a:r>
            <a:r>
              <a:rPr lang="en" dirty="0" smtClean="0">
                <a:solidFill>
                  <a:srgbClr val="CCCCCC"/>
                </a:solidFill>
                <a:latin typeface="+mj-lt"/>
                <a:ea typeface="Roboto Slab"/>
                <a:cs typeface="Roboto Slab"/>
                <a:sym typeface="Roboto Slab"/>
              </a:rPr>
              <a:t>Yuan-Yao </a:t>
            </a:r>
            <a:r>
              <a:rPr lang="en" dirty="0">
                <a:solidFill>
                  <a:srgbClr val="CCCCCC"/>
                </a:solidFill>
                <a:latin typeface="+mj-lt"/>
                <a:ea typeface="Roboto Slab"/>
                <a:cs typeface="Roboto Slab"/>
                <a:sym typeface="Roboto Slab"/>
              </a:rPr>
              <a:t>Chang, Michael Chon, Chong Zhang</a:t>
            </a:r>
          </a:p>
        </p:txBody>
      </p:sp>
      <p:sp>
        <p:nvSpPr>
          <p:cNvPr id="180" name="Shape 180"/>
          <p:cNvSpPr/>
          <p:nvPr/>
        </p:nvSpPr>
        <p:spPr>
          <a:xfrm>
            <a:off x="547025" y="799333"/>
            <a:ext cx="2774100" cy="5293500"/>
          </a:xfrm>
          <a:prstGeom prst="frame">
            <a:avLst>
              <a:gd name="adj1" fmla="val 2221"/>
            </a:avLst>
          </a:prstGeom>
          <a:solidFill>
            <a:srgbClr val="FFFF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lang="en" dirty="0"/>
          </a:p>
        </p:txBody>
      </p:sp>
      <p:sp>
        <p:nvSpPr>
          <p:cNvPr id="181" name="Shape 181"/>
          <p:cNvSpPr txBox="1"/>
          <p:nvPr/>
        </p:nvSpPr>
        <p:spPr>
          <a:xfrm>
            <a:off x="2726100" y="5723133"/>
            <a:ext cx="749100" cy="342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>
                <a:solidFill>
                  <a:srgbClr val="B7B7B7"/>
                </a:solidFill>
                <a:latin typeface="Impact"/>
                <a:ea typeface="Impact"/>
                <a:cs typeface="Impact"/>
                <a:sym typeface="Impact"/>
              </a:rPr>
              <a:t>ZYMIC</a:t>
            </a:r>
          </a:p>
        </p:txBody>
      </p:sp>
      <p:sp>
        <p:nvSpPr>
          <p:cNvPr id="2" name="Rectangle 1"/>
          <p:cNvSpPr/>
          <p:nvPr/>
        </p:nvSpPr>
        <p:spPr>
          <a:xfrm>
            <a:off x="3842900" y="968748"/>
            <a:ext cx="5203799" cy="181588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We are trying to </a:t>
            </a:r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find strategies </a:t>
            </a:r>
          </a:p>
          <a:p>
            <a:r>
              <a:rPr lang="en-US" sz="2800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	</a:t>
            </a:r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- </a:t>
            </a:r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to </a:t>
            </a:r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help out </a:t>
            </a:r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rgbClr val="FFA609"/>
                </a:solidFill>
              </a:rPr>
              <a:t>NYC yellow cab</a:t>
            </a:r>
            <a:r>
              <a:rPr lang="en-US" sz="28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 drivers to make more profits</a:t>
            </a:r>
            <a:endParaRPr lang="en-US" sz="2800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>
                <a:solidFill>
                  <a:schemeClr val="lt1"/>
                </a:solidFill>
              </a:rPr>
              <a:t>1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Shape 415" descr="Heatmap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590" y="415519"/>
            <a:ext cx="7406640" cy="292608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Shape 416"/>
          <p:cNvSpPr txBox="1">
            <a:spLocks noGrp="1"/>
          </p:cNvSpPr>
          <p:nvPr>
            <p:ph type="title"/>
          </p:nvPr>
        </p:nvSpPr>
        <p:spPr>
          <a:xfrm>
            <a:off x="795590" y="250178"/>
            <a:ext cx="7673100" cy="663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 smtClean="0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Heat</a:t>
            </a:r>
            <a:r>
              <a:rPr lang="en-US" b="1" dirty="0" smtClean="0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m</a:t>
            </a:r>
            <a:r>
              <a:rPr lang="en" b="1" dirty="0" err="1" smtClean="0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ap</a:t>
            </a:r>
            <a:r>
              <a:rPr lang="en" b="1" dirty="0" smtClean="0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en" b="1" dirty="0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on Friday</a:t>
            </a:r>
          </a:p>
        </p:txBody>
      </p:sp>
      <p:pic>
        <p:nvPicPr>
          <p:cNvPr id="417" name="Shape 417" descr="HeatMap_zoom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590" y="3639946"/>
            <a:ext cx="7406640" cy="292608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Shape 418"/>
          <p:cNvSpPr txBox="1">
            <a:spLocks noGrp="1"/>
          </p:cNvSpPr>
          <p:nvPr>
            <p:ph type="title"/>
          </p:nvPr>
        </p:nvSpPr>
        <p:spPr>
          <a:xfrm>
            <a:off x="795590" y="3639946"/>
            <a:ext cx="6536400" cy="38774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Closer Look</a:t>
            </a:r>
          </a:p>
        </p:txBody>
      </p:sp>
      <p:sp>
        <p:nvSpPr>
          <p:cNvPr id="2" name="Rectangle 1"/>
          <p:cNvSpPr/>
          <p:nvPr/>
        </p:nvSpPr>
        <p:spPr>
          <a:xfrm>
            <a:off x="122830" y="1"/>
            <a:ext cx="15431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chemeClr val="tx1"/>
                </a:solidFill>
                <a:ea typeface="Roboto Slab"/>
                <a:cs typeface="Roboto Slab"/>
                <a:sym typeface="Roboto Slab"/>
              </a:rPr>
              <a:t>Jan- June</a:t>
            </a:r>
            <a:endParaRPr lang="en" sz="2000" b="1" dirty="0">
              <a:solidFill>
                <a:schemeClr val="tx1"/>
              </a:solidFill>
              <a:ea typeface="Roboto Slab"/>
              <a:cs typeface="Roboto Slab"/>
              <a:sym typeface="Roboto Slab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Shape 432"/>
          <p:cNvSpPr txBox="1">
            <a:spLocks noGrp="1"/>
          </p:cNvSpPr>
          <p:nvPr>
            <p:ph type="title"/>
          </p:nvPr>
        </p:nvSpPr>
        <p:spPr>
          <a:xfrm>
            <a:off x="311700" y="593366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>
                <a:latin typeface="+mj-lt"/>
                <a:ea typeface="Roboto Slab"/>
                <a:cs typeface="Roboto Slab"/>
                <a:sym typeface="Roboto Slab"/>
              </a:rPr>
              <a:t>Why Random Forest?</a:t>
            </a:r>
          </a:p>
        </p:txBody>
      </p:sp>
      <p:sp>
        <p:nvSpPr>
          <p:cNvPr id="433" name="Shape 433"/>
          <p:cNvSpPr txBox="1">
            <a:spLocks noGrp="1"/>
          </p:cNvSpPr>
          <p:nvPr>
            <p:ph type="body" idx="1"/>
          </p:nvPr>
        </p:nvSpPr>
        <p:spPr>
          <a:xfrm>
            <a:off x="311700" y="1264375"/>
            <a:ext cx="8520600" cy="2547687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buClr>
                <a:srgbClr val="FFFFFF"/>
              </a:buClr>
              <a:buSzPct val="100000"/>
              <a:buFont typeface="Arial" charset="0"/>
              <a:buChar char="•"/>
            </a:pPr>
            <a:r>
              <a:rPr lang="en" dirty="0">
                <a:solidFill>
                  <a:srgbClr val="FFFFFF"/>
                </a:solidFill>
              </a:rPr>
              <a:t>According to Wikipedia, it is one of the most accurate learning </a:t>
            </a:r>
            <a:r>
              <a:rPr lang="en" dirty="0" smtClean="0">
                <a:solidFill>
                  <a:srgbClr val="FFFFFF"/>
                </a:solidFill>
              </a:rPr>
              <a:t>algorithms.</a:t>
            </a:r>
            <a:endParaRPr lang="en-US" dirty="0" smtClean="0">
              <a:solidFill>
                <a:srgbClr val="FFFFFF"/>
              </a:solidFill>
            </a:endParaRPr>
          </a:p>
          <a:p>
            <a:pPr marL="457200" lvl="0" indent="-355600" rtl="0">
              <a:spcBef>
                <a:spcPts val="0"/>
              </a:spcBef>
              <a:buClr>
                <a:srgbClr val="FFFFFF"/>
              </a:buClr>
              <a:buSzPct val="100000"/>
              <a:buFont typeface="Arial" charset="0"/>
              <a:buChar char="•"/>
            </a:pPr>
            <a:r>
              <a:rPr lang="en" dirty="0" smtClean="0">
                <a:solidFill>
                  <a:srgbClr val="FFFFFF"/>
                </a:solidFill>
              </a:rPr>
              <a:t>Random </a:t>
            </a:r>
            <a:r>
              <a:rPr lang="en" dirty="0">
                <a:solidFill>
                  <a:srgbClr val="FFFFFF"/>
                </a:solidFill>
              </a:rPr>
              <a:t>Forest Algorithm fully utilizes the datasets, and it estimates what variables are important in the </a:t>
            </a:r>
            <a:r>
              <a:rPr lang="en" dirty="0" smtClean="0">
                <a:solidFill>
                  <a:srgbClr val="FFFFFF"/>
                </a:solidFill>
              </a:rPr>
              <a:t>classification.</a:t>
            </a:r>
            <a:endParaRPr lang="en-US" dirty="0" smtClean="0">
              <a:solidFill>
                <a:srgbClr val="FFFFFF"/>
              </a:solidFill>
            </a:endParaRPr>
          </a:p>
          <a:p>
            <a:pPr marL="457200" lvl="0" indent="-355600" rtl="0">
              <a:spcBef>
                <a:spcPts val="0"/>
              </a:spcBef>
              <a:buClr>
                <a:srgbClr val="FFFFFF"/>
              </a:buClr>
              <a:buSzPct val="100000"/>
              <a:buFont typeface="Arial" charset="0"/>
              <a:buChar char="•"/>
            </a:pPr>
            <a:r>
              <a:rPr lang="en" dirty="0" smtClean="0">
                <a:solidFill>
                  <a:srgbClr val="FFFFFF"/>
                </a:solidFill>
              </a:rPr>
              <a:t>Our </a:t>
            </a:r>
            <a:r>
              <a:rPr lang="en" dirty="0">
                <a:solidFill>
                  <a:srgbClr val="FFFFFF"/>
                </a:solidFill>
              </a:rPr>
              <a:t>Random Forest Model has a training accuracy of </a:t>
            </a:r>
            <a:r>
              <a:rPr lang="en" dirty="0">
                <a:solidFill>
                  <a:srgbClr val="FFC000"/>
                </a:solidFill>
              </a:rPr>
              <a:t>0.9918</a:t>
            </a:r>
            <a:r>
              <a:rPr lang="en" dirty="0">
                <a:solidFill>
                  <a:srgbClr val="FFFFFF"/>
                </a:solidFill>
              </a:rPr>
              <a:t>, and a test accuracy of </a:t>
            </a:r>
            <a:r>
              <a:rPr lang="en" dirty="0">
                <a:solidFill>
                  <a:srgbClr val="FFC000"/>
                </a:solidFill>
              </a:rPr>
              <a:t>0.9382</a:t>
            </a:r>
            <a:r>
              <a:rPr lang="en" dirty="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434" name="Shape 4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385" y="3642360"/>
            <a:ext cx="6858000" cy="198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Shape 445" descr="predictHeatmap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205" y="334472"/>
            <a:ext cx="7408070" cy="2927652"/>
          </a:xfrm>
          <a:prstGeom prst="rect">
            <a:avLst/>
          </a:prstGeom>
          <a:noFill/>
          <a:ln>
            <a:noFill/>
          </a:ln>
        </p:spPr>
      </p:pic>
      <p:sp>
        <p:nvSpPr>
          <p:cNvPr id="446" name="Shape 446"/>
          <p:cNvSpPr txBox="1">
            <a:spLocks noGrp="1"/>
          </p:cNvSpPr>
          <p:nvPr>
            <p:ph type="title"/>
          </p:nvPr>
        </p:nvSpPr>
        <p:spPr>
          <a:xfrm>
            <a:off x="729205" y="193795"/>
            <a:ext cx="7041000" cy="627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Heat map on predicted Friday pick-up by every 4 hour</a:t>
            </a:r>
            <a:r>
              <a:rPr lang="en" b="1">
                <a:latin typeface="Roboto Slab"/>
                <a:ea typeface="Roboto Slab"/>
                <a:cs typeface="Roboto Slab"/>
                <a:sym typeface="Roboto Slab"/>
              </a:rPr>
              <a:t> </a:t>
            </a:r>
          </a:p>
        </p:txBody>
      </p:sp>
      <p:pic>
        <p:nvPicPr>
          <p:cNvPr id="447" name="Shape 447" descr="predict_friday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205" y="3735299"/>
            <a:ext cx="7408071" cy="292608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Shape 448"/>
          <p:cNvSpPr txBox="1">
            <a:spLocks noGrp="1"/>
          </p:cNvSpPr>
          <p:nvPr>
            <p:ph type="title"/>
          </p:nvPr>
        </p:nvSpPr>
        <p:spPr>
          <a:xfrm>
            <a:off x="729205" y="3582607"/>
            <a:ext cx="7130701" cy="38485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solidFill>
                  <a:srgbClr val="000000"/>
                </a:solidFill>
                <a:latin typeface="Roboto Slab"/>
                <a:ea typeface="Roboto Slab"/>
                <a:cs typeface="Roboto Slab"/>
                <a:sym typeface="Roboto Slab"/>
              </a:rPr>
              <a:t>Heat map on the entire predicted Friday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7" name="Shape 432"/>
          <p:cNvSpPr txBox="1">
            <a:spLocks/>
          </p:cNvSpPr>
          <p:nvPr/>
        </p:nvSpPr>
        <p:spPr>
          <a:xfrm>
            <a:off x="226207" y="3189898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b="1" dirty="0" smtClean="0">
                <a:latin typeface="+mj-lt"/>
                <a:ea typeface="Roboto Slab"/>
                <a:cs typeface="Roboto Slab"/>
                <a:sym typeface="Roboto Slab"/>
              </a:rPr>
              <a:t>What if we </a:t>
            </a:r>
            <a:r>
              <a:rPr lang="en-US" b="1" dirty="0">
                <a:latin typeface="+mj-lt"/>
                <a:ea typeface="Roboto Slab"/>
                <a:cs typeface="Roboto Slab"/>
                <a:sym typeface="Roboto Slab"/>
              </a:rPr>
              <a:t>e</a:t>
            </a:r>
            <a:r>
              <a:rPr lang="en-US" b="1" dirty="0" smtClean="0">
                <a:latin typeface="+mj-lt"/>
                <a:ea typeface="Roboto Slab"/>
                <a:cs typeface="Roboto Slab"/>
                <a:sym typeface="Roboto Slab"/>
              </a:rPr>
              <a:t>xpand the prediction to whole week</a:t>
            </a:r>
            <a:r>
              <a:rPr lang="en" b="1" dirty="0" smtClean="0">
                <a:latin typeface="+mj-lt"/>
                <a:ea typeface="Roboto Slab"/>
                <a:cs typeface="Roboto Slab"/>
                <a:sym typeface="Roboto Slab"/>
              </a:rPr>
              <a:t>?</a:t>
            </a:r>
            <a:endParaRPr lang="en" b="1" dirty="0">
              <a:latin typeface="+mj-lt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8" name="Shape 468"/>
          <p:cNvGraphicFramePr/>
          <p:nvPr>
            <p:extLst>
              <p:ext uri="{D42A27DB-BD31-4B8C-83A1-F6EECF244321}">
                <p14:modId xmlns:p14="http://schemas.microsoft.com/office/powerpoint/2010/main" val="725883546"/>
              </p:ext>
            </p:extLst>
          </p:nvPr>
        </p:nvGraphicFramePr>
        <p:xfrm>
          <a:off x="1871003" y="956185"/>
          <a:ext cx="6167037" cy="1402020"/>
        </p:xfrm>
        <a:graphic>
          <a:graphicData uri="http://schemas.openxmlformats.org/drawingml/2006/table">
            <a:tbl>
              <a:tblPr>
                <a:noFill/>
                <a:tableStyleId>{56C4A283-85E2-49F4-A822-948755EBD29C}</a:tableStyleId>
              </a:tblPr>
              <a:tblGrid>
                <a:gridCol w="2055679"/>
                <a:gridCol w="2055679"/>
                <a:gridCol w="2055679"/>
              </a:tblGrid>
              <a:tr h="465316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" sz="2800" dirty="0">
                          <a:solidFill>
                            <a:srgbClr val="FFC000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Thurs</a:t>
                      </a:r>
                    </a:p>
                  </a:txBody>
                  <a:tcPr marL="91425" marR="91425" marT="91425" marB="91425"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800" dirty="0">
                          <a:solidFill>
                            <a:srgbClr val="FFC000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Fri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800" dirty="0">
                          <a:solidFill>
                            <a:srgbClr val="FFC000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Sat</a:t>
                      </a:r>
                    </a:p>
                  </a:txBody>
                  <a:tcPr marL="91425" marR="91425" marT="91425" marB="91425"/>
                </a:tc>
              </a:tr>
              <a:tr h="576112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10:00 AM - 12:00 </a:t>
                      </a:r>
                      <a:r>
                        <a:rPr lang="en-US" altLang="zh-TW" sz="2000" dirty="0" smtClean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r>
                        <a:rPr lang="en" sz="2000" dirty="0" smtClean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M</a:t>
                      </a:r>
                      <a:endParaRPr lang="en" sz="2000" dirty="0">
                        <a:solidFill>
                          <a:schemeClr val="dk1"/>
                        </a:solidFill>
                        <a:latin typeface="+mj-lt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10:00 AM - 2:00 AM (SAT)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2:00 PM - 12:00 </a:t>
                      </a:r>
                      <a:r>
                        <a:rPr lang="en-US" altLang="zh-TW" sz="2000" dirty="0" smtClean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A</a:t>
                      </a:r>
                      <a:r>
                        <a:rPr lang="en" sz="2000" dirty="0" smtClean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M</a:t>
                      </a:r>
                      <a:endParaRPr lang="en" sz="2000" dirty="0">
                        <a:solidFill>
                          <a:schemeClr val="dk1"/>
                        </a:solidFill>
                        <a:latin typeface="+mj-lt"/>
                        <a:ea typeface="Roboto Slab"/>
                        <a:cs typeface="Roboto Slab"/>
                        <a:sym typeface="Roboto Slab"/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graphicFrame>
        <p:nvGraphicFramePr>
          <p:cNvPr id="470" name="Shape 470"/>
          <p:cNvGraphicFramePr/>
          <p:nvPr>
            <p:extLst>
              <p:ext uri="{D42A27DB-BD31-4B8C-83A1-F6EECF244321}">
                <p14:modId xmlns:p14="http://schemas.microsoft.com/office/powerpoint/2010/main" val="1081433795"/>
              </p:ext>
            </p:extLst>
          </p:nvPr>
        </p:nvGraphicFramePr>
        <p:xfrm>
          <a:off x="1871002" y="2566464"/>
          <a:ext cx="6167037" cy="2011620"/>
        </p:xfrm>
        <a:graphic>
          <a:graphicData uri="http://schemas.openxmlformats.org/drawingml/2006/table">
            <a:tbl>
              <a:tblPr>
                <a:noFill/>
                <a:tableStyleId>{56C4A283-85E2-49F4-A822-948755EBD29C}</a:tableStyleId>
              </a:tblPr>
              <a:tblGrid>
                <a:gridCol w="2055679"/>
                <a:gridCol w="2055679"/>
                <a:gridCol w="2055679"/>
              </a:tblGrid>
              <a:tr h="560217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800" dirty="0">
                          <a:solidFill>
                            <a:srgbClr val="FFC000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Thurs</a:t>
                      </a:r>
                    </a:p>
                  </a:txBody>
                  <a:tcPr marL="91425" marR="91425" marT="91425" marB="91425">
                    <a:lnT w="9525" cap="flat" cmpd="sng">
                      <a:solidFill>
                        <a:schemeClr val="dk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800" dirty="0">
                          <a:solidFill>
                            <a:srgbClr val="FFC000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Fri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800" dirty="0">
                          <a:solidFill>
                            <a:srgbClr val="FFC000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Sat</a:t>
                      </a:r>
                    </a:p>
                  </a:txBody>
                  <a:tcPr marL="91425" marR="91425" marT="91425" marB="91425"/>
                </a:tc>
              </a:tr>
              <a:tr h="1288535"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Feb - March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May - June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Aug - Sep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Nov - Dec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 Mar - Apr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Aug - Sep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Nov - Jan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Mar - Apr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Aug - Sep</a:t>
                      </a:r>
                    </a:p>
                    <a:p>
                      <a:pPr lvl="0" algn="ctr" rtl="0">
                        <a:spcBef>
                          <a:spcPts val="0"/>
                        </a:spcBef>
                        <a:buNone/>
                      </a:pPr>
                      <a:r>
                        <a:rPr lang="en" sz="2000" dirty="0">
                          <a:solidFill>
                            <a:schemeClr val="dk1"/>
                          </a:solidFill>
                          <a:latin typeface="+mj-lt"/>
                          <a:ea typeface="Roboto Slab"/>
                          <a:cs typeface="Roboto Slab"/>
                          <a:sym typeface="Roboto Slab"/>
                        </a:rPr>
                        <a:t>Nov - Jan</a:t>
                      </a: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2" name="Rectangle 1"/>
          <p:cNvSpPr/>
          <p:nvPr/>
        </p:nvSpPr>
        <p:spPr>
          <a:xfrm>
            <a:off x="577516" y="213823"/>
            <a:ext cx="792881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800" b="1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Conclusion</a:t>
            </a:r>
            <a:endParaRPr lang="en-US" sz="28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83271" y="890790"/>
            <a:ext cx="7580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tx1"/>
                </a:solidFill>
                <a:latin typeface="+mj-lt"/>
              </a:rPr>
              <a:t>1.</a:t>
            </a:r>
            <a:endParaRPr lang="en-US" sz="3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87788" y="2440932"/>
            <a:ext cx="6050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2.</a:t>
            </a:r>
            <a:endParaRPr lang="en-US" sz="3200" dirty="0"/>
          </a:p>
        </p:txBody>
      </p:sp>
      <p:sp>
        <p:nvSpPr>
          <p:cNvPr id="11" name="Rectangle 10"/>
          <p:cNvSpPr/>
          <p:nvPr/>
        </p:nvSpPr>
        <p:spPr>
          <a:xfrm>
            <a:off x="305852" y="4786343"/>
            <a:ext cx="74898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 smtClean="0">
                <a:solidFill>
                  <a:schemeClr val="tx1"/>
                </a:solidFill>
              </a:rPr>
              <a:t>3.</a:t>
            </a:r>
            <a:endParaRPr lang="en-US" sz="3200" dirty="0"/>
          </a:p>
        </p:txBody>
      </p:sp>
      <p:sp>
        <p:nvSpPr>
          <p:cNvPr id="13" name="Rectangle 12"/>
          <p:cNvSpPr/>
          <p:nvPr/>
        </p:nvSpPr>
        <p:spPr>
          <a:xfrm>
            <a:off x="1068900" y="4786343"/>
            <a:ext cx="698320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" sz="2000" dirty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The top five pick up locations </a:t>
            </a:r>
            <a:r>
              <a:rPr lang="en" sz="2000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are:</a:t>
            </a:r>
            <a:r>
              <a:rPr lang="en-US" sz="2000" dirty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endParaRPr lang="en-US" sz="2000" dirty="0" smtClean="0">
              <a:solidFill>
                <a:schemeClr val="tx1"/>
              </a:solidFill>
              <a:latin typeface="+mj-lt"/>
              <a:ea typeface="Roboto Slab"/>
              <a:cs typeface="Roboto Slab"/>
              <a:sym typeface="Roboto Slab"/>
            </a:endParaRPr>
          </a:p>
          <a:p>
            <a:pPr lvl="0"/>
            <a:r>
              <a:rPr lang="en-US" sz="2000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1) </a:t>
            </a:r>
            <a:r>
              <a:rPr lang="en" sz="2000" dirty="0" smtClean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Upper </a:t>
            </a:r>
            <a:r>
              <a:rPr lang="en" sz="2000" dirty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East Side </a:t>
            </a:r>
            <a:r>
              <a:rPr lang="en" sz="2000" dirty="0" smtClean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South</a:t>
            </a:r>
            <a:r>
              <a:rPr lang="en-US" sz="2000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, 2) </a:t>
            </a:r>
            <a:r>
              <a:rPr lang="en" sz="2000" dirty="0" smtClean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Midtown Center</a:t>
            </a:r>
            <a:r>
              <a:rPr lang="en-US" sz="2000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, 3) </a:t>
            </a:r>
            <a:r>
              <a:rPr lang="en" sz="2000" dirty="0" smtClean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Penn </a:t>
            </a:r>
            <a:r>
              <a:rPr lang="en" sz="2000" dirty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Station/Madison </a:t>
            </a:r>
            <a:r>
              <a:rPr lang="en" sz="2000" dirty="0" err="1" smtClean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Sq</a:t>
            </a:r>
            <a:r>
              <a:rPr lang="en-US" sz="2000" dirty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u</a:t>
            </a:r>
            <a:r>
              <a:rPr lang="en-US" sz="2000" dirty="0" smtClean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are</a:t>
            </a:r>
            <a:r>
              <a:rPr lang="en" sz="2000" dirty="0" smtClean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 West</a:t>
            </a:r>
            <a:r>
              <a:rPr lang="en-US" sz="2000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, 4) </a:t>
            </a:r>
            <a:r>
              <a:rPr lang="en" sz="2000" dirty="0" smtClean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Upper </a:t>
            </a:r>
            <a:r>
              <a:rPr lang="en" sz="2000" dirty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East Side </a:t>
            </a:r>
            <a:r>
              <a:rPr lang="en" sz="2000" dirty="0" smtClean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North</a:t>
            </a:r>
            <a:r>
              <a:rPr lang="en-US" sz="2000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, 5) </a:t>
            </a:r>
            <a:r>
              <a:rPr lang="en" sz="2000" dirty="0" smtClean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Midtown </a:t>
            </a:r>
            <a:r>
              <a:rPr lang="en" sz="2000" dirty="0">
                <a:solidFill>
                  <a:srgbClr val="FFC000"/>
                </a:solidFill>
                <a:latin typeface="+mj-lt"/>
                <a:ea typeface="Roboto Slab"/>
                <a:cs typeface="Roboto Slab"/>
                <a:sym typeface="Roboto Slab"/>
              </a:rPr>
              <a:t>East </a:t>
            </a:r>
            <a:endParaRPr lang="en-US" sz="20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12" name="Rectangle 11"/>
          <p:cNvSpPr/>
          <p:nvPr/>
        </p:nvSpPr>
        <p:spPr>
          <a:xfrm>
            <a:off x="305852" y="5941804"/>
            <a:ext cx="74898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4</a:t>
            </a:r>
            <a:r>
              <a:rPr lang="en-US" sz="3200" dirty="0" smtClean="0">
                <a:solidFill>
                  <a:schemeClr val="tx1"/>
                </a:solidFill>
              </a:rPr>
              <a:t>.</a:t>
            </a:r>
            <a:endParaRPr lang="en-US" sz="3200" dirty="0"/>
          </a:p>
        </p:txBody>
      </p:sp>
      <p:sp>
        <p:nvSpPr>
          <p:cNvPr id="14" name="Rectangle 13"/>
          <p:cNvSpPr/>
          <p:nvPr/>
        </p:nvSpPr>
        <p:spPr>
          <a:xfrm>
            <a:off x="1068899" y="6079862"/>
            <a:ext cx="74035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00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We can use Random Forest </a:t>
            </a:r>
            <a:r>
              <a:rPr lang="en-US" sz="2000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model to predict future </a:t>
            </a:r>
            <a:r>
              <a:rPr lang="en-US" sz="200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hot spots </a:t>
            </a:r>
            <a:endParaRPr lang="en-US" sz="2000" dirty="0" smtClean="0">
              <a:solidFill>
                <a:schemeClr val="tx1"/>
              </a:solidFill>
              <a:latin typeface="+mj-lt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Shape 439"/>
          <p:cNvSpPr txBox="1">
            <a:spLocks noGrp="1"/>
          </p:cNvSpPr>
          <p:nvPr>
            <p:ph type="title"/>
          </p:nvPr>
        </p:nvSpPr>
        <p:spPr>
          <a:xfrm>
            <a:off x="473746" y="290581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/>
            <a:r>
              <a:rPr lang="en-US" b="1" dirty="0" smtClean="0"/>
              <a:t>What would we have done if we had more time?</a:t>
            </a:r>
            <a:endParaRPr lang="en" b="1" dirty="0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0" name="Shape 440"/>
          <p:cNvSpPr txBox="1">
            <a:spLocks noGrp="1"/>
          </p:cNvSpPr>
          <p:nvPr>
            <p:ph type="body" idx="1"/>
          </p:nvPr>
        </p:nvSpPr>
        <p:spPr>
          <a:xfrm>
            <a:off x="288586" y="1054081"/>
            <a:ext cx="4248725" cy="4555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55600">
              <a:buClr>
                <a:srgbClr val="FFFFFF"/>
              </a:buClr>
              <a:buFont typeface="Arial" charset="0"/>
              <a:buChar char="•"/>
            </a:pP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Stochastic Simulation:</a:t>
            </a:r>
            <a:b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</a:br>
            <a:r>
              <a:rPr lang="en-US" dirty="0" smtClean="0">
                <a:solidFill>
                  <a:schemeClr val="tx1"/>
                </a:solidFill>
              </a:rPr>
              <a:t>We could have used the </a:t>
            </a:r>
            <a:r>
              <a:rPr lang="en-US" dirty="0">
                <a:solidFill>
                  <a:schemeClr val="tx1"/>
                </a:solidFill>
              </a:rPr>
              <a:t>model would be to do a </a:t>
            </a:r>
            <a:r>
              <a:rPr lang="en-US" dirty="0" smtClean="0">
                <a:solidFill>
                  <a:schemeClr val="tx1"/>
                </a:solidFill>
              </a:rPr>
              <a:t>Monte </a:t>
            </a:r>
            <a:r>
              <a:rPr lang="en-US" dirty="0">
                <a:solidFill>
                  <a:schemeClr val="tx1"/>
                </a:solidFill>
              </a:rPr>
              <a:t>C</a:t>
            </a:r>
            <a:r>
              <a:rPr lang="en-US" dirty="0" smtClean="0">
                <a:solidFill>
                  <a:schemeClr val="tx1"/>
                </a:solidFill>
              </a:rPr>
              <a:t>arlo </a:t>
            </a:r>
            <a:r>
              <a:rPr lang="en-US" dirty="0">
                <a:solidFill>
                  <a:schemeClr val="tx1"/>
                </a:solidFill>
              </a:rPr>
              <a:t>simulation of taxis driving around the city, and then </a:t>
            </a:r>
            <a:r>
              <a:rPr lang="en-US" dirty="0" smtClean="0">
                <a:solidFill>
                  <a:schemeClr val="tx1"/>
                </a:solidFill>
              </a:rPr>
              <a:t>we could </a:t>
            </a:r>
            <a:r>
              <a:rPr lang="en-US" dirty="0">
                <a:solidFill>
                  <a:schemeClr val="tx1"/>
                </a:solidFill>
              </a:rPr>
              <a:t>see if </a:t>
            </a:r>
            <a:r>
              <a:rPr lang="en-US" dirty="0" smtClean="0">
                <a:solidFill>
                  <a:schemeClr val="tx1"/>
                </a:solidFill>
              </a:rPr>
              <a:t>our virtual </a:t>
            </a:r>
            <a:r>
              <a:rPr lang="en-US" dirty="0">
                <a:solidFill>
                  <a:schemeClr val="tx1"/>
                </a:solidFill>
              </a:rPr>
              <a:t>taxi can get or not get the fares. </a:t>
            </a:r>
          </a:p>
          <a:p>
            <a:pPr marL="457200" lvl="0" indent="-355600">
              <a:buClr>
                <a:srgbClr val="FFFFFF"/>
              </a:buClr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Routes:</a:t>
            </a:r>
            <a:br>
              <a:rPr 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</a:br>
            <a:r>
              <a:rPr 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We could have optimized various routes to maximize profits.</a:t>
            </a:r>
          </a:p>
          <a:p>
            <a:pPr marL="457200" lvl="0" indent="-355600">
              <a:buClr>
                <a:srgbClr val="FFFFFF"/>
              </a:buClr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Datasets:</a:t>
            </a:r>
            <a:br>
              <a:rPr 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</a:br>
            <a:r>
              <a:rPr 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We could have used other datasets such as Green Taxi and Uber</a:t>
            </a:r>
            <a:r>
              <a:rPr lang="zh-TW" alt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-US" altLang="zh-TW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or</a:t>
            </a:r>
            <a:r>
              <a:rPr lang="zh-TW" alt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-US" altLang="zh-TW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even</a:t>
            </a:r>
            <a:r>
              <a:rPr lang="zh-TW" alt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-US" altLang="zh-TW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weather</a:t>
            </a:r>
            <a:r>
              <a:rPr lang="zh-TW" alt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-US" altLang="zh-TW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data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 to compare and find competitive strategies.</a:t>
            </a:r>
            <a:endParaRPr lang="en" dirty="0">
              <a:solidFill>
                <a:schemeClr val="tx1"/>
              </a:solidFill>
              <a:latin typeface="+mj-lt"/>
              <a:ea typeface="Roboto Slab"/>
              <a:cs typeface="Roboto Slab"/>
              <a:sym typeface="Roboto Slab"/>
            </a:endParaRPr>
          </a:p>
        </p:txBody>
      </p:sp>
      <p:sp>
        <p:nvSpPr>
          <p:cNvPr id="5" name="Shape 499"/>
          <p:cNvSpPr/>
          <p:nvPr/>
        </p:nvSpPr>
        <p:spPr>
          <a:xfrm>
            <a:off x="5168011" y="1366816"/>
            <a:ext cx="1596000" cy="233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" name="Shape 500"/>
          <p:cNvSpPr/>
          <p:nvPr/>
        </p:nvSpPr>
        <p:spPr>
          <a:xfrm>
            <a:off x="6946921" y="1366816"/>
            <a:ext cx="1596000" cy="233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Shape 501"/>
          <p:cNvSpPr/>
          <p:nvPr/>
        </p:nvSpPr>
        <p:spPr>
          <a:xfrm>
            <a:off x="6943506" y="3953350"/>
            <a:ext cx="1595999" cy="233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9" name="Shape 502"/>
          <p:cNvGrpSpPr/>
          <p:nvPr/>
        </p:nvGrpSpPr>
        <p:grpSpPr>
          <a:xfrm>
            <a:off x="7013735" y="5241800"/>
            <a:ext cx="1472503" cy="840083"/>
            <a:chOff x="3364375" y="1748975"/>
            <a:chExt cx="1509640" cy="646019"/>
          </a:xfrm>
        </p:grpSpPr>
        <p:grpSp>
          <p:nvGrpSpPr>
            <p:cNvPr id="10" name="Shape 503"/>
            <p:cNvGrpSpPr/>
            <p:nvPr/>
          </p:nvGrpSpPr>
          <p:grpSpPr>
            <a:xfrm>
              <a:off x="3723587" y="2263882"/>
              <a:ext cx="760125" cy="131111"/>
              <a:chOff x="3723587" y="2263882"/>
              <a:chExt cx="760125" cy="131111"/>
            </a:xfrm>
          </p:grpSpPr>
          <p:sp>
            <p:nvSpPr>
              <p:cNvPr id="14" name="Shape 504"/>
              <p:cNvSpPr/>
              <p:nvPr/>
            </p:nvSpPr>
            <p:spPr>
              <a:xfrm>
                <a:off x="4423112" y="2263882"/>
                <a:ext cx="60600" cy="1311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0111" y="0"/>
                    </a:moveTo>
                    <a:lnTo>
                      <a:pt x="120000" y="102"/>
                    </a:lnTo>
                    <a:lnTo>
                      <a:pt x="120000" y="20599"/>
                    </a:lnTo>
                    <a:lnTo>
                      <a:pt x="91111" y="20599"/>
                    </a:lnTo>
                    <a:lnTo>
                      <a:pt x="89666" y="20599"/>
                    </a:lnTo>
                    <a:lnTo>
                      <a:pt x="88000" y="20753"/>
                    </a:lnTo>
                    <a:lnTo>
                      <a:pt x="86444" y="20958"/>
                    </a:lnTo>
                    <a:lnTo>
                      <a:pt x="85000" y="21318"/>
                    </a:lnTo>
                    <a:lnTo>
                      <a:pt x="83555" y="21729"/>
                    </a:lnTo>
                    <a:lnTo>
                      <a:pt x="82222" y="22294"/>
                    </a:lnTo>
                    <a:lnTo>
                      <a:pt x="81222" y="23065"/>
                    </a:lnTo>
                    <a:lnTo>
                      <a:pt x="80333" y="23938"/>
                    </a:lnTo>
                    <a:lnTo>
                      <a:pt x="79777" y="25017"/>
                    </a:lnTo>
                    <a:lnTo>
                      <a:pt x="79555" y="26352"/>
                    </a:lnTo>
                    <a:lnTo>
                      <a:pt x="79555" y="38784"/>
                    </a:lnTo>
                    <a:lnTo>
                      <a:pt x="119888" y="38784"/>
                    </a:lnTo>
                    <a:lnTo>
                      <a:pt x="115222" y="59897"/>
                    </a:lnTo>
                    <a:lnTo>
                      <a:pt x="79555" y="59897"/>
                    </a:lnTo>
                    <a:lnTo>
                      <a:pt x="79555" y="119999"/>
                    </a:lnTo>
                    <a:lnTo>
                      <a:pt x="25666" y="119999"/>
                    </a:lnTo>
                    <a:lnTo>
                      <a:pt x="25666" y="59897"/>
                    </a:lnTo>
                    <a:lnTo>
                      <a:pt x="0" y="59897"/>
                    </a:lnTo>
                    <a:lnTo>
                      <a:pt x="0" y="38784"/>
                    </a:lnTo>
                    <a:lnTo>
                      <a:pt x="25666" y="38784"/>
                    </a:lnTo>
                    <a:lnTo>
                      <a:pt x="25666" y="25068"/>
                    </a:lnTo>
                    <a:lnTo>
                      <a:pt x="25777" y="23681"/>
                    </a:lnTo>
                    <a:lnTo>
                      <a:pt x="26000" y="22140"/>
                    </a:lnTo>
                    <a:lnTo>
                      <a:pt x="26333" y="20599"/>
                    </a:lnTo>
                    <a:lnTo>
                      <a:pt x="27000" y="19058"/>
                    </a:lnTo>
                    <a:lnTo>
                      <a:pt x="27777" y="17465"/>
                    </a:lnTo>
                    <a:lnTo>
                      <a:pt x="28666" y="15821"/>
                    </a:lnTo>
                    <a:lnTo>
                      <a:pt x="29888" y="14229"/>
                    </a:lnTo>
                    <a:lnTo>
                      <a:pt x="31444" y="12636"/>
                    </a:lnTo>
                    <a:lnTo>
                      <a:pt x="33111" y="11147"/>
                    </a:lnTo>
                    <a:lnTo>
                      <a:pt x="35222" y="9606"/>
                    </a:lnTo>
                    <a:lnTo>
                      <a:pt x="37444" y="8167"/>
                    </a:lnTo>
                    <a:lnTo>
                      <a:pt x="40111" y="6780"/>
                    </a:lnTo>
                    <a:lnTo>
                      <a:pt x="43000" y="5547"/>
                    </a:lnTo>
                    <a:lnTo>
                      <a:pt x="46222" y="4366"/>
                    </a:lnTo>
                    <a:lnTo>
                      <a:pt x="49888" y="3287"/>
                    </a:lnTo>
                    <a:lnTo>
                      <a:pt x="54000" y="2311"/>
                    </a:lnTo>
                    <a:lnTo>
                      <a:pt x="58333" y="1541"/>
                    </a:lnTo>
                    <a:lnTo>
                      <a:pt x="63111" y="924"/>
                    </a:lnTo>
                    <a:lnTo>
                      <a:pt x="68333" y="410"/>
                    </a:lnTo>
                    <a:lnTo>
                      <a:pt x="73888" y="102"/>
                    </a:lnTo>
                    <a:lnTo>
                      <a:pt x="80111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5" name="Shape 505"/>
              <p:cNvSpPr/>
              <p:nvPr/>
            </p:nvSpPr>
            <p:spPr>
              <a:xfrm>
                <a:off x="4017757" y="2263894"/>
                <a:ext cx="162000" cy="1311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3116" y="0"/>
                    </a:moveTo>
                    <a:lnTo>
                      <a:pt x="86099" y="212"/>
                    </a:lnTo>
                    <a:lnTo>
                      <a:pt x="88967" y="849"/>
                    </a:lnTo>
                    <a:lnTo>
                      <a:pt x="91778" y="1911"/>
                    </a:lnTo>
                    <a:lnTo>
                      <a:pt x="94359" y="3327"/>
                    </a:lnTo>
                    <a:lnTo>
                      <a:pt x="96768" y="5026"/>
                    </a:lnTo>
                    <a:lnTo>
                      <a:pt x="99063" y="7150"/>
                    </a:lnTo>
                    <a:lnTo>
                      <a:pt x="101070" y="9557"/>
                    </a:lnTo>
                    <a:lnTo>
                      <a:pt x="105200" y="8283"/>
                    </a:lnTo>
                    <a:lnTo>
                      <a:pt x="109216" y="6654"/>
                    </a:lnTo>
                    <a:lnTo>
                      <a:pt x="113059" y="4672"/>
                    </a:lnTo>
                    <a:lnTo>
                      <a:pt x="116730" y="2123"/>
                    </a:lnTo>
                    <a:lnTo>
                      <a:pt x="115640" y="5663"/>
                    </a:lnTo>
                    <a:lnTo>
                      <a:pt x="114263" y="8849"/>
                    </a:lnTo>
                    <a:lnTo>
                      <a:pt x="112543" y="11823"/>
                    </a:lnTo>
                    <a:lnTo>
                      <a:pt x="110592" y="14513"/>
                    </a:lnTo>
                    <a:lnTo>
                      <a:pt x="108355" y="16849"/>
                    </a:lnTo>
                    <a:lnTo>
                      <a:pt x="105889" y="18973"/>
                    </a:lnTo>
                    <a:lnTo>
                      <a:pt x="109560" y="18265"/>
                    </a:lnTo>
                    <a:lnTo>
                      <a:pt x="113173" y="17203"/>
                    </a:lnTo>
                    <a:lnTo>
                      <a:pt x="116615" y="15858"/>
                    </a:lnTo>
                    <a:lnTo>
                      <a:pt x="120000" y="14159"/>
                    </a:lnTo>
                    <a:lnTo>
                      <a:pt x="117992" y="17699"/>
                    </a:lnTo>
                    <a:lnTo>
                      <a:pt x="115697" y="21097"/>
                    </a:lnTo>
                    <a:lnTo>
                      <a:pt x="113231" y="24283"/>
                    </a:lnTo>
                    <a:lnTo>
                      <a:pt x="110592" y="27115"/>
                    </a:lnTo>
                    <a:lnTo>
                      <a:pt x="107724" y="29876"/>
                    </a:lnTo>
                    <a:lnTo>
                      <a:pt x="107839" y="33769"/>
                    </a:lnTo>
                    <a:lnTo>
                      <a:pt x="107724" y="38230"/>
                    </a:lnTo>
                    <a:lnTo>
                      <a:pt x="107380" y="42690"/>
                    </a:lnTo>
                    <a:lnTo>
                      <a:pt x="106921" y="47221"/>
                    </a:lnTo>
                    <a:lnTo>
                      <a:pt x="106175" y="51823"/>
                    </a:lnTo>
                    <a:lnTo>
                      <a:pt x="105315" y="56283"/>
                    </a:lnTo>
                    <a:lnTo>
                      <a:pt x="104168" y="60814"/>
                    </a:lnTo>
                    <a:lnTo>
                      <a:pt x="102906" y="65203"/>
                    </a:lnTo>
                    <a:lnTo>
                      <a:pt x="101414" y="69592"/>
                    </a:lnTo>
                    <a:lnTo>
                      <a:pt x="99751" y="73840"/>
                    </a:lnTo>
                    <a:lnTo>
                      <a:pt x="97858" y="78159"/>
                    </a:lnTo>
                    <a:lnTo>
                      <a:pt x="95736" y="82194"/>
                    </a:lnTo>
                    <a:lnTo>
                      <a:pt x="93499" y="86159"/>
                    </a:lnTo>
                    <a:lnTo>
                      <a:pt x="91089" y="89982"/>
                    </a:lnTo>
                    <a:lnTo>
                      <a:pt x="88393" y="93734"/>
                    </a:lnTo>
                    <a:lnTo>
                      <a:pt x="85640" y="97203"/>
                    </a:lnTo>
                    <a:lnTo>
                      <a:pt x="82600" y="100530"/>
                    </a:lnTo>
                    <a:lnTo>
                      <a:pt x="79445" y="103646"/>
                    </a:lnTo>
                    <a:lnTo>
                      <a:pt x="76061" y="106477"/>
                    </a:lnTo>
                    <a:lnTo>
                      <a:pt x="72447" y="109168"/>
                    </a:lnTo>
                    <a:lnTo>
                      <a:pt x="68776" y="111575"/>
                    </a:lnTo>
                    <a:lnTo>
                      <a:pt x="64875" y="113699"/>
                    </a:lnTo>
                    <a:lnTo>
                      <a:pt x="60745" y="115539"/>
                    </a:lnTo>
                    <a:lnTo>
                      <a:pt x="56500" y="117097"/>
                    </a:lnTo>
                    <a:lnTo>
                      <a:pt x="52084" y="118371"/>
                    </a:lnTo>
                    <a:lnTo>
                      <a:pt x="47495" y="119221"/>
                    </a:lnTo>
                    <a:lnTo>
                      <a:pt x="42734" y="119787"/>
                    </a:lnTo>
                    <a:lnTo>
                      <a:pt x="37801" y="120000"/>
                    </a:lnTo>
                    <a:lnTo>
                      <a:pt x="32581" y="119716"/>
                    </a:lnTo>
                    <a:lnTo>
                      <a:pt x="27533" y="119008"/>
                    </a:lnTo>
                    <a:lnTo>
                      <a:pt x="22600" y="117946"/>
                    </a:lnTo>
                    <a:lnTo>
                      <a:pt x="17782" y="116389"/>
                    </a:lnTo>
                    <a:lnTo>
                      <a:pt x="13078" y="114477"/>
                    </a:lnTo>
                    <a:lnTo>
                      <a:pt x="8546" y="112141"/>
                    </a:lnTo>
                    <a:lnTo>
                      <a:pt x="4187" y="109380"/>
                    </a:lnTo>
                    <a:lnTo>
                      <a:pt x="0" y="106336"/>
                    </a:lnTo>
                    <a:lnTo>
                      <a:pt x="2925" y="106690"/>
                    </a:lnTo>
                    <a:lnTo>
                      <a:pt x="5908" y="106831"/>
                    </a:lnTo>
                    <a:lnTo>
                      <a:pt x="10210" y="106548"/>
                    </a:lnTo>
                    <a:lnTo>
                      <a:pt x="14397" y="105911"/>
                    </a:lnTo>
                    <a:lnTo>
                      <a:pt x="18413" y="104778"/>
                    </a:lnTo>
                    <a:lnTo>
                      <a:pt x="22370" y="103292"/>
                    </a:lnTo>
                    <a:lnTo>
                      <a:pt x="26156" y="101522"/>
                    </a:lnTo>
                    <a:lnTo>
                      <a:pt x="29770" y="99256"/>
                    </a:lnTo>
                    <a:lnTo>
                      <a:pt x="33212" y="96707"/>
                    </a:lnTo>
                    <a:lnTo>
                      <a:pt x="36481" y="93805"/>
                    </a:lnTo>
                    <a:lnTo>
                      <a:pt x="33613" y="93592"/>
                    </a:lnTo>
                    <a:lnTo>
                      <a:pt x="30803" y="92884"/>
                    </a:lnTo>
                    <a:lnTo>
                      <a:pt x="28107" y="91752"/>
                    </a:lnTo>
                    <a:lnTo>
                      <a:pt x="25583" y="90477"/>
                    </a:lnTo>
                    <a:lnTo>
                      <a:pt x="23231" y="88637"/>
                    </a:lnTo>
                    <a:lnTo>
                      <a:pt x="20994" y="86654"/>
                    </a:lnTo>
                    <a:lnTo>
                      <a:pt x="19043" y="84389"/>
                    </a:lnTo>
                    <a:lnTo>
                      <a:pt x="17265" y="81840"/>
                    </a:lnTo>
                    <a:lnTo>
                      <a:pt x="15774" y="79008"/>
                    </a:lnTo>
                    <a:lnTo>
                      <a:pt x="14512" y="75964"/>
                    </a:lnTo>
                    <a:lnTo>
                      <a:pt x="13479" y="72778"/>
                    </a:lnTo>
                    <a:lnTo>
                      <a:pt x="15774" y="73203"/>
                    </a:lnTo>
                    <a:lnTo>
                      <a:pt x="18126" y="73345"/>
                    </a:lnTo>
                    <a:lnTo>
                      <a:pt x="20305" y="73203"/>
                    </a:lnTo>
                    <a:lnTo>
                      <a:pt x="22485" y="72849"/>
                    </a:lnTo>
                    <a:lnTo>
                      <a:pt x="24608" y="72212"/>
                    </a:lnTo>
                    <a:lnTo>
                      <a:pt x="21854" y="71362"/>
                    </a:lnTo>
                    <a:lnTo>
                      <a:pt x="19216" y="70159"/>
                    </a:lnTo>
                    <a:lnTo>
                      <a:pt x="16749" y="68530"/>
                    </a:lnTo>
                    <a:lnTo>
                      <a:pt x="14512" y="66548"/>
                    </a:lnTo>
                    <a:lnTo>
                      <a:pt x="12332" y="64353"/>
                    </a:lnTo>
                    <a:lnTo>
                      <a:pt x="10497" y="61876"/>
                    </a:lnTo>
                    <a:lnTo>
                      <a:pt x="8891" y="59185"/>
                    </a:lnTo>
                    <a:lnTo>
                      <a:pt x="7456" y="56141"/>
                    </a:lnTo>
                    <a:lnTo>
                      <a:pt x="6309" y="53026"/>
                    </a:lnTo>
                    <a:lnTo>
                      <a:pt x="5506" y="49628"/>
                    </a:lnTo>
                    <a:lnTo>
                      <a:pt x="4990" y="46159"/>
                    </a:lnTo>
                    <a:lnTo>
                      <a:pt x="4818" y="42548"/>
                    </a:lnTo>
                    <a:lnTo>
                      <a:pt x="4818" y="42194"/>
                    </a:lnTo>
                    <a:lnTo>
                      <a:pt x="7399" y="43681"/>
                    </a:lnTo>
                    <a:lnTo>
                      <a:pt x="10152" y="44814"/>
                    </a:lnTo>
                    <a:lnTo>
                      <a:pt x="13021" y="45592"/>
                    </a:lnTo>
                    <a:lnTo>
                      <a:pt x="16003" y="46017"/>
                    </a:lnTo>
                    <a:lnTo>
                      <a:pt x="13594" y="43752"/>
                    </a:lnTo>
                    <a:lnTo>
                      <a:pt x="11529" y="41274"/>
                    </a:lnTo>
                    <a:lnTo>
                      <a:pt x="9636" y="38371"/>
                    </a:lnTo>
                    <a:lnTo>
                      <a:pt x="8030" y="35256"/>
                    </a:lnTo>
                    <a:lnTo>
                      <a:pt x="6768" y="31929"/>
                    </a:lnTo>
                    <a:lnTo>
                      <a:pt x="5850" y="28318"/>
                    </a:lnTo>
                    <a:lnTo>
                      <a:pt x="5277" y="24637"/>
                    </a:lnTo>
                    <a:lnTo>
                      <a:pt x="5047" y="20743"/>
                    </a:lnTo>
                    <a:lnTo>
                      <a:pt x="5219" y="17486"/>
                    </a:lnTo>
                    <a:lnTo>
                      <a:pt x="5621" y="14300"/>
                    </a:lnTo>
                    <a:lnTo>
                      <a:pt x="6252" y="11185"/>
                    </a:lnTo>
                    <a:lnTo>
                      <a:pt x="7227" y="8283"/>
                    </a:lnTo>
                    <a:lnTo>
                      <a:pt x="8374" y="5522"/>
                    </a:lnTo>
                    <a:lnTo>
                      <a:pt x="11529" y="9911"/>
                    </a:lnTo>
                    <a:lnTo>
                      <a:pt x="14913" y="14159"/>
                    </a:lnTo>
                    <a:lnTo>
                      <a:pt x="18527" y="18053"/>
                    </a:lnTo>
                    <a:lnTo>
                      <a:pt x="22428" y="21592"/>
                    </a:lnTo>
                    <a:lnTo>
                      <a:pt x="26386" y="24778"/>
                    </a:lnTo>
                    <a:lnTo>
                      <a:pt x="30630" y="27752"/>
                    </a:lnTo>
                    <a:lnTo>
                      <a:pt x="34990" y="30230"/>
                    </a:lnTo>
                    <a:lnTo>
                      <a:pt x="39579" y="32424"/>
                    </a:lnTo>
                    <a:lnTo>
                      <a:pt x="44225" y="34265"/>
                    </a:lnTo>
                    <a:lnTo>
                      <a:pt x="49101" y="35610"/>
                    </a:lnTo>
                    <a:lnTo>
                      <a:pt x="54034" y="36672"/>
                    </a:lnTo>
                    <a:lnTo>
                      <a:pt x="59139" y="37168"/>
                    </a:lnTo>
                    <a:lnTo>
                      <a:pt x="58680" y="33769"/>
                    </a:lnTo>
                    <a:lnTo>
                      <a:pt x="58508" y="30230"/>
                    </a:lnTo>
                    <a:lnTo>
                      <a:pt x="58680" y="26477"/>
                    </a:lnTo>
                    <a:lnTo>
                      <a:pt x="59254" y="22796"/>
                    </a:lnTo>
                    <a:lnTo>
                      <a:pt x="60114" y="19256"/>
                    </a:lnTo>
                    <a:lnTo>
                      <a:pt x="61376" y="16000"/>
                    </a:lnTo>
                    <a:lnTo>
                      <a:pt x="62925" y="12955"/>
                    </a:lnTo>
                    <a:lnTo>
                      <a:pt x="64703" y="10194"/>
                    </a:lnTo>
                    <a:lnTo>
                      <a:pt x="66768" y="7575"/>
                    </a:lnTo>
                    <a:lnTo>
                      <a:pt x="69063" y="5451"/>
                    </a:lnTo>
                    <a:lnTo>
                      <a:pt x="71529" y="3539"/>
                    </a:lnTo>
                    <a:lnTo>
                      <a:pt x="74168" y="1982"/>
                    </a:lnTo>
                    <a:lnTo>
                      <a:pt x="77036" y="920"/>
                    </a:lnTo>
                    <a:lnTo>
                      <a:pt x="80019" y="212"/>
                    </a:lnTo>
                    <a:lnTo>
                      <a:pt x="83116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6" name="Shape 506"/>
              <p:cNvSpPr/>
              <p:nvPr/>
            </p:nvSpPr>
            <p:spPr>
              <a:xfrm>
                <a:off x="3723587" y="2263884"/>
                <a:ext cx="128700" cy="1311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63475" y="0"/>
                    </a:moveTo>
                    <a:lnTo>
                      <a:pt x="68772" y="325"/>
                    </a:lnTo>
                    <a:lnTo>
                      <a:pt x="73986" y="1219"/>
                    </a:lnTo>
                    <a:lnTo>
                      <a:pt x="79117" y="2439"/>
                    </a:lnTo>
                    <a:lnTo>
                      <a:pt x="84000" y="4227"/>
                    </a:lnTo>
                    <a:lnTo>
                      <a:pt x="88882" y="6422"/>
                    </a:lnTo>
                    <a:lnTo>
                      <a:pt x="93517" y="8943"/>
                    </a:lnTo>
                    <a:lnTo>
                      <a:pt x="97903" y="11788"/>
                    </a:lnTo>
                    <a:lnTo>
                      <a:pt x="102124" y="14959"/>
                    </a:lnTo>
                    <a:lnTo>
                      <a:pt x="97075" y="20243"/>
                    </a:lnTo>
                    <a:lnTo>
                      <a:pt x="91862" y="25528"/>
                    </a:lnTo>
                    <a:lnTo>
                      <a:pt x="86565" y="30650"/>
                    </a:lnTo>
                    <a:lnTo>
                      <a:pt x="82924" y="28617"/>
                    </a:lnTo>
                    <a:lnTo>
                      <a:pt x="79117" y="26747"/>
                    </a:lnTo>
                    <a:lnTo>
                      <a:pt x="75144" y="25040"/>
                    </a:lnTo>
                    <a:lnTo>
                      <a:pt x="71172" y="23658"/>
                    </a:lnTo>
                    <a:lnTo>
                      <a:pt x="67034" y="22682"/>
                    </a:lnTo>
                    <a:lnTo>
                      <a:pt x="62979" y="22113"/>
                    </a:lnTo>
                    <a:lnTo>
                      <a:pt x="58758" y="22113"/>
                    </a:lnTo>
                    <a:lnTo>
                      <a:pt x="54537" y="22601"/>
                    </a:lnTo>
                    <a:lnTo>
                      <a:pt x="50317" y="23739"/>
                    </a:lnTo>
                    <a:lnTo>
                      <a:pt x="46427" y="25121"/>
                    </a:lnTo>
                    <a:lnTo>
                      <a:pt x="42703" y="26910"/>
                    </a:lnTo>
                    <a:lnTo>
                      <a:pt x="39310" y="29024"/>
                    </a:lnTo>
                    <a:lnTo>
                      <a:pt x="36082" y="31626"/>
                    </a:lnTo>
                    <a:lnTo>
                      <a:pt x="33186" y="34471"/>
                    </a:lnTo>
                    <a:lnTo>
                      <a:pt x="30620" y="37642"/>
                    </a:lnTo>
                    <a:lnTo>
                      <a:pt x="28468" y="41056"/>
                    </a:lnTo>
                    <a:lnTo>
                      <a:pt x="26648" y="44634"/>
                    </a:lnTo>
                    <a:lnTo>
                      <a:pt x="25075" y="48373"/>
                    </a:lnTo>
                    <a:lnTo>
                      <a:pt x="24000" y="52195"/>
                    </a:lnTo>
                    <a:lnTo>
                      <a:pt x="23337" y="56260"/>
                    </a:lnTo>
                    <a:lnTo>
                      <a:pt x="23172" y="60243"/>
                    </a:lnTo>
                    <a:lnTo>
                      <a:pt x="23420" y="64308"/>
                    </a:lnTo>
                    <a:lnTo>
                      <a:pt x="24165" y="68211"/>
                    </a:lnTo>
                    <a:lnTo>
                      <a:pt x="25324" y="72113"/>
                    </a:lnTo>
                    <a:lnTo>
                      <a:pt x="26731" y="75772"/>
                    </a:lnTo>
                    <a:lnTo>
                      <a:pt x="28551" y="79268"/>
                    </a:lnTo>
                    <a:lnTo>
                      <a:pt x="30703" y="82520"/>
                    </a:lnTo>
                    <a:lnTo>
                      <a:pt x="33186" y="85447"/>
                    </a:lnTo>
                    <a:lnTo>
                      <a:pt x="36000" y="88130"/>
                    </a:lnTo>
                    <a:lnTo>
                      <a:pt x="39062" y="90569"/>
                    </a:lnTo>
                    <a:lnTo>
                      <a:pt x="42289" y="92601"/>
                    </a:lnTo>
                    <a:lnTo>
                      <a:pt x="45765" y="94390"/>
                    </a:lnTo>
                    <a:lnTo>
                      <a:pt x="49406" y="95853"/>
                    </a:lnTo>
                    <a:lnTo>
                      <a:pt x="53296" y="96910"/>
                    </a:lnTo>
                    <a:lnTo>
                      <a:pt x="57103" y="97560"/>
                    </a:lnTo>
                    <a:lnTo>
                      <a:pt x="60993" y="97886"/>
                    </a:lnTo>
                    <a:lnTo>
                      <a:pt x="64965" y="97804"/>
                    </a:lnTo>
                    <a:lnTo>
                      <a:pt x="68772" y="97398"/>
                    </a:lnTo>
                    <a:lnTo>
                      <a:pt x="72744" y="96341"/>
                    </a:lnTo>
                    <a:lnTo>
                      <a:pt x="76468" y="95040"/>
                    </a:lnTo>
                    <a:lnTo>
                      <a:pt x="79696" y="93577"/>
                    </a:lnTo>
                    <a:lnTo>
                      <a:pt x="82675" y="91869"/>
                    </a:lnTo>
                    <a:lnTo>
                      <a:pt x="85489" y="89756"/>
                    </a:lnTo>
                    <a:lnTo>
                      <a:pt x="87972" y="87317"/>
                    </a:lnTo>
                    <a:lnTo>
                      <a:pt x="90124" y="84634"/>
                    </a:lnTo>
                    <a:lnTo>
                      <a:pt x="92110" y="81788"/>
                    </a:lnTo>
                    <a:lnTo>
                      <a:pt x="93848" y="78780"/>
                    </a:lnTo>
                    <a:lnTo>
                      <a:pt x="95172" y="75609"/>
                    </a:lnTo>
                    <a:lnTo>
                      <a:pt x="96331" y="72357"/>
                    </a:lnTo>
                    <a:lnTo>
                      <a:pt x="78703" y="72113"/>
                    </a:lnTo>
                    <a:lnTo>
                      <a:pt x="61241" y="71869"/>
                    </a:lnTo>
                    <a:lnTo>
                      <a:pt x="61241" y="51463"/>
                    </a:lnTo>
                    <a:lnTo>
                      <a:pt x="90455" y="51463"/>
                    </a:lnTo>
                    <a:lnTo>
                      <a:pt x="119751" y="51544"/>
                    </a:lnTo>
                    <a:lnTo>
                      <a:pt x="120000" y="56097"/>
                    </a:lnTo>
                    <a:lnTo>
                      <a:pt x="120000" y="60813"/>
                    </a:lnTo>
                    <a:lnTo>
                      <a:pt x="119834" y="65365"/>
                    </a:lnTo>
                    <a:lnTo>
                      <a:pt x="119337" y="70000"/>
                    </a:lnTo>
                    <a:lnTo>
                      <a:pt x="118675" y="74552"/>
                    </a:lnTo>
                    <a:lnTo>
                      <a:pt x="117600" y="79024"/>
                    </a:lnTo>
                    <a:lnTo>
                      <a:pt x="116275" y="83414"/>
                    </a:lnTo>
                    <a:lnTo>
                      <a:pt x="114620" y="87723"/>
                    </a:lnTo>
                    <a:lnTo>
                      <a:pt x="112634" y="91788"/>
                    </a:lnTo>
                    <a:lnTo>
                      <a:pt x="110151" y="95853"/>
                    </a:lnTo>
                    <a:lnTo>
                      <a:pt x="107337" y="99593"/>
                    </a:lnTo>
                    <a:lnTo>
                      <a:pt x="104110" y="103170"/>
                    </a:lnTo>
                    <a:lnTo>
                      <a:pt x="100634" y="106504"/>
                    </a:lnTo>
                    <a:lnTo>
                      <a:pt x="96827" y="109430"/>
                    </a:lnTo>
                    <a:lnTo>
                      <a:pt x="92772" y="112032"/>
                    </a:lnTo>
                    <a:lnTo>
                      <a:pt x="88634" y="114146"/>
                    </a:lnTo>
                    <a:lnTo>
                      <a:pt x="84165" y="116016"/>
                    </a:lnTo>
                    <a:lnTo>
                      <a:pt x="79531" y="117560"/>
                    </a:lnTo>
                    <a:lnTo>
                      <a:pt x="74813" y="118699"/>
                    </a:lnTo>
                    <a:lnTo>
                      <a:pt x="70096" y="119512"/>
                    </a:lnTo>
                    <a:lnTo>
                      <a:pt x="65213" y="119918"/>
                    </a:lnTo>
                    <a:lnTo>
                      <a:pt x="60413" y="120000"/>
                    </a:lnTo>
                    <a:lnTo>
                      <a:pt x="55448" y="119756"/>
                    </a:lnTo>
                    <a:lnTo>
                      <a:pt x="50731" y="119105"/>
                    </a:lnTo>
                    <a:lnTo>
                      <a:pt x="45931" y="118130"/>
                    </a:lnTo>
                    <a:lnTo>
                      <a:pt x="41296" y="116747"/>
                    </a:lnTo>
                    <a:lnTo>
                      <a:pt x="36165" y="114878"/>
                    </a:lnTo>
                    <a:lnTo>
                      <a:pt x="31365" y="112601"/>
                    </a:lnTo>
                    <a:lnTo>
                      <a:pt x="26813" y="109674"/>
                    </a:lnTo>
                    <a:lnTo>
                      <a:pt x="22427" y="106585"/>
                    </a:lnTo>
                    <a:lnTo>
                      <a:pt x="18372" y="103008"/>
                    </a:lnTo>
                    <a:lnTo>
                      <a:pt x="14731" y="99024"/>
                    </a:lnTo>
                    <a:lnTo>
                      <a:pt x="11337" y="94959"/>
                    </a:lnTo>
                    <a:lnTo>
                      <a:pt x="8441" y="90487"/>
                    </a:lnTo>
                    <a:lnTo>
                      <a:pt x="5875" y="85853"/>
                    </a:lnTo>
                    <a:lnTo>
                      <a:pt x="3724" y="80894"/>
                    </a:lnTo>
                    <a:lnTo>
                      <a:pt x="2068" y="75934"/>
                    </a:lnTo>
                    <a:lnTo>
                      <a:pt x="827" y="70731"/>
                    </a:lnTo>
                    <a:lnTo>
                      <a:pt x="248" y="65447"/>
                    </a:lnTo>
                    <a:lnTo>
                      <a:pt x="0" y="60081"/>
                    </a:lnTo>
                    <a:lnTo>
                      <a:pt x="165" y="54634"/>
                    </a:lnTo>
                    <a:lnTo>
                      <a:pt x="744" y="49349"/>
                    </a:lnTo>
                    <a:lnTo>
                      <a:pt x="1986" y="44065"/>
                    </a:lnTo>
                    <a:lnTo>
                      <a:pt x="3558" y="38943"/>
                    </a:lnTo>
                    <a:lnTo>
                      <a:pt x="5793" y="34065"/>
                    </a:lnTo>
                    <a:lnTo>
                      <a:pt x="8441" y="29268"/>
                    </a:lnTo>
                    <a:lnTo>
                      <a:pt x="11420" y="24796"/>
                    </a:lnTo>
                    <a:lnTo>
                      <a:pt x="14896" y="20650"/>
                    </a:lnTo>
                    <a:lnTo>
                      <a:pt x="18703" y="16747"/>
                    </a:lnTo>
                    <a:lnTo>
                      <a:pt x="22758" y="13170"/>
                    </a:lnTo>
                    <a:lnTo>
                      <a:pt x="27227" y="10000"/>
                    </a:lnTo>
                    <a:lnTo>
                      <a:pt x="31944" y="7154"/>
                    </a:lnTo>
                    <a:lnTo>
                      <a:pt x="36744" y="4796"/>
                    </a:lnTo>
                    <a:lnTo>
                      <a:pt x="41875" y="2845"/>
                    </a:lnTo>
                    <a:lnTo>
                      <a:pt x="47172" y="1382"/>
                    </a:lnTo>
                    <a:lnTo>
                      <a:pt x="52551" y="487"/>
                    </a:lnTo>
                    <a:lnTo>
                      <a:pt x="58096" y="162"/>
                    </a:lnTo>
                    <a:lnTo>
                      <a:pt x="63475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1" name="Shape 507"/>
            <p:cNvGrpSpPr/>
            <p:nvPr/>
          </p:nvGrpSpPr>
          <p:grpSpPr>
            <a:xfrm>
              <a:off x="3364375" y="1748975"/>
              <a:ext cx="1509640" cy="368246"/>
              <a:chOff x="3364375" y="1537225"/>
              <a:chExt cx="1509640" cy="368246"/>
            </a:xfrm>
          </p:grpSpPr>
          <p:sp>
            <p:nvSpPr>
              <p:cNvPr id="12" name="Shape 508"/>
              <p:cNvSpPr txBox="1"/>
              <p:nvPr/>
            </p:nvSpPr>
            <p:spPr>
              <a:xfrm>
                <a:off x="3364415" y="1774371"/>
                <a:ext cx="1509600" cy="1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9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cz211@georgetown.edu</a:t>
                </a:r>
              </a:p>
            </p:txBody>
          </p:sp>
          <p:sp>
            <p:nvSpPr>
              <p:cNvPr id="13" name="Shape 509"/>
              <p:cNvSpPr txBox="1"/>
              <p:nvPr/>
            </p:nvSpPr>
            <p:spPr>
              <a:xfrm>
                <a:off x="3364375" y="1537225"/>
                <a:ext cx="1478700" cy="26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100" b="1">
                    <a:solidFill>
                      <a:srgbClr val="CC4125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Chong Zhang</a:t>
                </a:r>
              </a:p>
            </p:txBody>
          </p:sp>
        </p:grpSp>
      </p:grpSp>
      <p:sp>
        <p:nvSpPr>
          <p:cNvPr id="17" name="Shape 510"/>
          <p:cNvSpPr/>
          <p:nvPr/>
        </p:nvSpPr>
        <p:spPr>
          <a:xfrm>
            <a:off x="5168011" y="3953357"/>
            <a:ext cx="1596000" cy="2330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8" name="Shape 511"/>
          <p:cNvGrpSpPr/>
          <p:nvPr/>
        </p:nvGrpSpPr>
        <p:grpSpPr>
          <a:xfrm>
            <a:off x="5167925" y="5241807"/>
            <a:ext cx="1595949" cy="840070"/>
            <a:chOff x="3285461" y="1748975"/>
            <a:chExt cx="1636200" cy="646009"/>
          </a:xfrm>
        </p:grpSpPr>
        <p:grpSp>
          <p:nvGrpSpPr>
            <p:cNvPr id="19" name="Shape 512"/>
            <p:cNvGrpSpPr/>
            <p:nvPr/>
          </p:nvGrpSpPr>
          <p:grpSpPr>
            <a:xfrm>
              <a:off x="3723587" y="2263882"/>
              <a:ext cx="760125" cy="131101"/>
              <a:chOff x="3723587" y="2263882"/>
              <a:chExt cx="760125" cy="131101"/>
            </a:xfrm>
          </p:grpSpPr>
          <p:sp>
            <p:nvSpPr>
              <p:cNvPr id="23" name="Shape 513"/>
              <p:cNvSpPr/>
              <p:nvPr/>
            </p:nvSpPr>
            <p:spPr>
              <a:xfrm>
                <a:off x="4423112" y="2263882"/>
                <a:ext cx="60600" cy="1311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0111" y="0"/>
                    </a:moveTo>
                    <a:lnTo>
                      <a:pt x="120000" y="102"/>
                    </a:lnTo>
                    <a:lnTo>
                      <a:pt x="120000" y="20599"/>
                    </a:lnTo>
                    <a:lnTo>
                      <a:pt x="91111" y="20599"/>
                    </a:lnTo>
                    <a:lnTo>
                      <a:pt x="89666" y="20599"/>
                    </a:lnTo>
                    <a:lnTo>
                      <a:pt x="88000" y="20753"/>
                    </a:lnTo>
                    <a:lnTo>
                      <a:pt x="86444" y="20958"/>
                    </a:lnTo>
                    <a:lnTo>
                      <a:pt x="85000" y="21318"/>
                    </a:lnTo>
                    <a:lnTo>
                      <a:pt x="83555" y="21729"/>
                    </a:lnTo>
                    <a:lnTo>
                      <a:pt x="82222" y="22294"/>
                    </a:lnTo>
                    <a:lnTo>
                      <a:pt x="81222" y="23065"/>
                    </a:lnTo>
                    <a:lnTo>
                      <a:pt x="80333" y="23938"/>
                    </a:lnTo>
                    <a:lnTo>
                      <a:pt x="79777" y="25017"/>
                    </a:lnTo>
                    <a:lnTo>
                      <a:pt x="79555" y="26352"/>
                    </a:lnTo>
                    <a:lnTo>
                      <a:pt x="79555" y="38784"/>
                    </a:lnTo>
                    <a:lnTo>
                      <a:pt x="119888" y="38784"/>
                    </a:lnTo>
                    <a:lnTo>
                      <a:pt x="115222" y="59897"/>
                    </a:lnTo>
                    <a:lnTo>
                      <a:pt x="79555" y="59897"/>
                    </a:lnTo>
                    <a:lnTo>
                      <a:pt x="79555" y="119999"/>
                    </a:lnTo>
                    <a:lnTo>
                      <a:pt x="25666" y="119999"/>
                    </a:lnTo>
                    <a:lnTo>
                      <a:pt x="25666" y="59897"/>
                    </a:lnTo>
                    <a:lnTo>
                      <a:pt x="0" y="59897"/>
                    </a:lnTo>
                    <a:lnTo>
                      <a:pt x="0" y="38784"/>
                    </a:lnTo>
                    <a:lnTo>
                      <a:pt x="25666" y="38784"/>
                    </a:lnTo>
                    <a:lnTo>
                      <a:pt x="25666" y="25068"/>
                    </a:lnTo>
                    <a:lnTo>
                      <a:pt x="25777" y="23681"/>
                    </a:lnTo>
                    <a:lnTo>
                      <a:pt x="26000" y="22140"/>
                    </a:lnTo>
                    <a:lnTo>
                      <a:pt x="26333" y="20599"/>
                    </a:lnTo>
                    <a:lnTo>
                      <a:pt x="27000" y="19058"/>
                    </a:lnTo>
                    <a:lnTo>
                      <a:pt x="27777" y="17465"/>
                    </a:lnTo>
                    <a:lnTo>
                      <a:pt x="28666" y="15821"/>
                    </a:lnTo>
                    <a:lnTo>
                      <a:pt x="29888" y="14229"/>
                    </a:lnTo>
                    <a:lnTo>
                      <a:pt x="31444" y="12636"/>
                    </a:lnTo>
                    <a:lnTo>
                      <a:pt x="33111" y="11147"/>
                    </a:lnTo>
                    <a:lnTo>
                      <a:pt x="35222" y="9606"/>
                    </a:lnTo>
                    <a:lnTo>
                      <a:pt x="37444" y="8167"/>
                    </a:lnTo>
                    <a:lnTo>
                      <a:pt x="40111" y="6780"/>
                    </a:lnTo>
                    <a:lnTo>
                      <a:pt x="43000" y="5547"/>
                    </a:lnTo>
                    <a:lnTo>
                      <a:pt x="46222" y="4366"/>
                    </a:lnTo>
                    <a:lnTo>
                      <a:pt x="49888" y="3287"/>
                    </a:lnTo>
                    <a:lnTo>
                      <a:pt x="54000" y="2311"/>
                    </a:lnTo>
                    <a:lnTo>
                      <a:pt x="58333" y="1541"/>
                    </a:lnTo>
                    <a:lnTo>
                      <a:pt x="63111" y="924"/>
                    </a:lnTo>
                    <a:lnTo>
                      <a:pt x="68333" y="410"/>
                    </a:lnTo>
                    <a:lnTo>
                      <a:pt x="73888" y="102"/>
                    </a:lnTo>
                    <a:lnTo>
                      <a:pt x="80111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24" name="Shape 514"/>
              <p:cNvGrpSpPr/>
              <p:nvPr/>
            </p:nvGrpSpPr>
            <p:grpSpPr>
              <a:xfrm>
                <a:off x="3723587" y="2263884"/>
                <a:ext cx="207059" cy="131100"/>
                <a:chOff x="3470325" y="2711226"/>
                <a:chExt cx="207059" cy="131100"/>
              </a:xfrm>
            </p:grpSpPr>
            <p:sp>
              <p:nvSpPr>
                <p:cNvPr id="25" name="Shape 515"/>
                <p:cNvSpPr/>
                <p:nvPr/>
              </p:nvSpPr>
              <p:spPr>
                <a:xfrm>
                  <a:off x="3470325" y="2711226"/>
                  <a:ext cx="128700" cy="131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0000" h="120000" extrusionOk="0">
                      <a:moveTo>
                        <a:pt x="63475" y="0"/>
                      </a:moveTo>
                      <a:lnTo>
                        <a:pt x="68772" y="325"/>
                      </a:lnTo>
                      <a:lnTo>
                        <a:pt x="73986" y="1219"/>
                      </a:lnTo>
                      <a:lnTo>
                        <a:pt x="79117" y="2439"/>
                      </a:lnTo>
                      <a:lnTo>
                        <a:pt x="84000" y="4227"/>
                      </a:lnTo>
                      <a:lnTo>
                        <a:pt x="88882" y="6422"/>
                      </a:lnTo>
                      <a:lnTo>
                        <a:pt x="93517" y="8943"/>
                      </a:lnTo>
                      <a:lnTo>
                        <a:pt x="97903" y="11788"/>
                      </a:lnTo>
                      <a:lnTo>
                        <a:pt x="102124" y="14959"/>
                      </a:lnTo>
                      <a:lnTo>
                        <a:pt x="97075" y="20243"/>
                      </a:lnTo>
                      <a:lnTo>
                        <a:pt x="91862" y="25528"/>
                      </a:lnTo>
                      <a:lnTo>
                        <a:pt x="86565" y="30650"/>
                      </a:lnTo>
                      <a:lnTo>
                        <a:pt x="82924" y="28617"/>
                      </a:lnTo>
                      <a:lnTo>
                        <a:pt x="79117" y="26747"/>
                      </a:lnTo>
                      <a:lnTo>
                        <a:pt x="75144" y="25040"/>
                      </a:lnTo>
                      <a:lnTo>
                        <a:pt x="71172" y="23658"/>
                      </a:lnTo>
                      <a:lnTo>
                        <a:pt x="67034" y="22682"/>
                      </a:lnTo>
                      <a:lnTo>
                        <a:pt x="62979" y="22113"/>
                      </a:lnTo>
                      <a:lnTo>
                        <a:pt x="58758" y="22113"/>
                      </a:lnTo>
                      <a:lnTo>
                        <a:pt x="54537" y="22601"/>
                      </a:lnTo>
                      <a:lnTo>
                        <a:pt x="50317" y="23739"/>
                      </a:lnTo>
                      <a:lnTo>
                        <a:pt x="46427" y="25121"/>
                      </a:lnTo>
                      <a:lnTo>
                        <a:pt x="42703" y="26910"/>
                      </a:lnTo>
                      <a:lnTo>
                        <a:pt x="39310" y="29024"/>
                      </a:lnTo>
                      <a:lnTo>
                        <a:pt x="36082" y="31626"/>
                      </a:lnTo>
                      <a:lnTo>
                        <a:pt x="33186" y="34471"/>
                      </a:lnTo>
                      <a:lnTo>
                        <a:pt x="30620" y="37642"/>
                      </a:lnTo>
                      <a:lnTo>
                        <a:pt x="28468" y="41056"/>
                      </a:lnTo>
                      <a:lnTo>
                        <a:pt x="26648" y="44634"/>
                      </a:lnTo>
                      <a:lnTo>
                        <a:pt x="25075" y="48373"/>
                      </a:lnTo>
                      <a:lnTo>
                        <a:pt x="24000" y="52195"/>
                      </a:lnTo>
                      <a:lnTo>
                        <a:pt x="23337" y="56260"/>
                      </a:lnTo>
                      <a:lnTo>
                        <a:pt x="23172" y="60243"/>
                      </a:lnTo>
                      <a:lnTo>
                        <a:pt x="23420" y="64308"/>
                      </a:lnTo>
                      <a:lnTo>
                        <a:pt x="24165" y="68211"/>
                      </a:lnTo>
                      <a:lnTo>
                        <a:pt x="25324" y="72113"/>
                      </a:lnTo>
                      <a:lnTo>
                        <a:pt x="26731" y="75772"/>
                      </a:lnTo>
                      <a:lnTo>
                        <a:pt x="28551" y="79268"/>
                      </a:lnTo>
                      <a:lnTo>
                        <a:pt x="30703" y="82520"/>
                      </a:lnTo>
                      <a:lnTo>
                        <a:pt x="33186" y="85447"/>
                      </a:lnTo>
                      <a:lnTo>
                        <a:pt x="36000" y="88130"/>
                      </a:lnTo>
                      <a:lnTo>
                        <a:pt x="39062" y="90569"/>
                      </a:lnTo>
                      <a:lnTo>
                        <a:pt x="42289" y="92601"/>
                      </a:lnTo>
                      <a:lnTo>
                        <a:pt x="45765" y="94390"/>
                      </a:lnTo>
                      <a:lnTo>
                        <a:pt x="49406" y="95853"/>
                      </a:lnTo>
                      <a:lnTo>
                        <a:pt x="53296" y="96910"/>
                      </a:lnTo>
                      <a:lnTo>
                        <a:pt x="57103" y="97560"/>
                      </a:lnTo>
                      <a:lnTo>
                        <a:pt x="60993" y="97886"/>
                      </a:lnTo>
                      <a:lnTo>
                        <a:pt x="64965" y="97804"/>
                      </a:lnTo>
                      <a:lnTo>
                        <a:pt x="68772" y="97398"/>
                      </a:lnTo>
                      <a:lnTo>
                        <a:pt x="72744" y="96341"/>
                      </a:lnTo>
                      <a:lnTo>
                        <a:pt x="76468" y="95040"/>
                      </a:lnTo>
                      <a:lnTo>
                        <a:pt x="79696" y="93577"/>
                      </a:lnTo>
                      <a:lnTo>
                        <a:pt x="82675" y="91869"/>
                      </a:lnTo>
                      <a:lnTo>
                        <a:pt x="85489" y="89756"/>
                      </a:lnTo>
                      <a:lnTo>
                        <a:pt x="87972" y="87317"/>
                      </a:lnTo>
                      <a:lnTo>
                        <a:pt x="90124" y="84634"/>
                      </a:lnTo>
                      <a:lnTo>
                        <a:pt x="92110" y="81788"/>
                      </a:lnTo>
                      <a:lnTo>
                        <a:pt x="93848" y="78780"/>
                      </a:lnTo>
                      <a:lnTo>
                        <a:pt x="95172" y="75609"/>
                      </a:lnTo>
                      <a:lnTo>
                        <a:pt x="96331" y="72357"/>
                      </a:lnTo>
                      <a:lnTo>
                        <a:pt x="78703" y="72113"/>
                      </a:lnTo>
                      <a:lnTo>
                        <a:pt x="61241" y="71869"/>
                      </a:lnTo>
                      <a:lnTo>
                        <a:pt x="61241" y="51463"/>
                      </a:lnTo>
                      <a:lnTo>
                        <a:pt x="90455" y="51463"/>
                      </a:lnTo>
                      <a:lnTo>
                        <a:pt x="119751" y="51544"/>
                      </a:lnTo>
                      <a:lnTo>
                        <a:pt x="120000" y="56097"/>
                      </a:lnTo>
                      <a:lnTo>
                        <a:pt x="120000" y="60813"/>
                      </a:lnTo>
                      <a:lnTo>
                        <a:pt x="119834" y="65365"/>
                      </a:lnTo>
                      <a:lnTo>
                        <a:pt x="119337" y="70000"/>
                      </a:lnTo>
                      <a:lnTo>
                        <a:pt x="118675" y="74552"/>
                      </a:lnTo>
                      <a:lnTo>
                        <a:pt x="117600" y="79024"/>
                      </a:lnTo>
                      <a:lnTo>
                        <a:pt x="116275" y="83414"/>
                      </a:lnTo>
                      <a:lnTo>
                        <a:pt x="114620" y="87723"/>
                      </a:lnTo>
                      <a:lnTo>
                        <a:pt x="112634" y="91788"/>
                      </a:lnTo>
                      <a:lnTo>
                        <a:pt x="110151" y="95853"/>
                      </a:lnTo>
                      <a:lnTo>
                        <a:pt x="107337" y="99593"/>
                      </a:lnTo>
                      <a:lnTo>
                        <a:pt x="104110" y="103170"/>
                      </a:lnTo>
                      <a:lnTo>
                        <a:pt x="100634" y="106504"/>
                      </a:lnTo>
                      <a:lnTo>
                        <a:pt x="96827" y="109430"/>
                      </a:lnTo>
                      <a:lnTo>
                        <a:pt x="92772" y="112032"/>
                      </a:lnTo>
                      <a:lnTo>
                        <a:pt x="88634" y="114146"/>
                      </a:lnTo>
                      <a:lnTo>
                        <a:pt x="84165" y="116016"/>
                      </a:lnTo>
                      <a:lnTo>
                        <a:pt x="79531" y="117560"/>
                      </a:lnTo>
                      <a:lnTo>
                        <a:pt x="74813" y="118699"/>
                      </a:lnTo>
                      <a:lnTo>
                        <a:pt x="70096" y="119512"/>
                      </a:lnTo>
                      <a:lnTo>
                        <a:pt x="65213" y="119918"/>
                      </a:lnTo>
                      <a:lnTo>
                        <a:pt x="60413" y="120000"/>
                      </a:lnTo>
                      <a:lnTo>
                        <a:pt x="55448" y="119756"/>
                      </a:lnTo>
                      <a:lnTo>
                        <a:pt x="50731" y="119105"/>
                      </a:lnTo>
                      <a:lnTo>
                        <a:pt x="45931" y="118130"/>
                      </a:lnTo>
                      <a:lnTo>
                        <a:pt x="41296" y="116747"/>
                      </a:lnTo>
                      <a:lnTo>
                        <a:pt x="36165" y="114878"/>
                      </a:lnTo>
                      <a:lnTo>
                        <a:pt x="31365" y="112601"/>
                      </a:lnTo>
                      <a:lnTo>
                        <a:pt x="26813" y="109674"/>
                      </a:lnTo>
                      <a:lnTo>
                        <a:pt x="22427" y="106585"/>
                      </a:lnTo>
                      <a:lnTo>
                        <a:pt x="18372" y="103008"/>
                      </a:lnTo>
                      <a:lnTo>
                        <a:pt x="14731" y="99024"/>
                      </a:lnTo>
                      <a:lnTo>
                        <a:pt x="11337" y="94959"/>
                      </a:lnTo>
                      <a:lnTo>
                        <a:pt x="8441" y="90487"/>
                      </a:lnTo>
                      <a:lnTo>
                        <a:pt x="5875" y="85853"/>
                      </a:lnTo>
                      <a:lnTo>
                        <a:pt x="3724" y="80894"/>
                      </a:lnTo>
                      <a:lnTo>
                        <a:pt x="2068" y="75934"/>
                      </a:lnTo>
                      <a:lnTo>
                        <a:pt x="827" y="70731"/>
                      </a:lnTo>
                      <a:lnTo>
                        <a:pt x="248" y="65447"/>
                      </a:lnTo>
                      <a:lnTo>
                        <a:pt x="0" y="60081"/>
                      </a:lnTo>
                      <a:lnTo>
                        <a:pt x="165" y="54634"/>
                      </a:lnTo>
                      <a:lnTo>
                        <a:pt x="744" y="49349"/>
                      </a:lnTo>
                      <a:lnTo>
                        <a:pt x="1986" y="44065"/>
                      </a:lnTo>
                      <a:lnTo>
                        <a:pt x="3558" y="38943"/>
                      </a:lnTo>
                      <a:lnTo>
                        <a:pt x="5793" y="34065"/>
                      </a:lnTo>
                      <a:lnTo>
                        <a:pt x="8441" y="29268"/>
                      </a:lnTo>
                      <a:lnTo>
                        <a:pt x="11420" y="24796"/>
                      </a:lnTo>
                      <a:lnTo>
                        <a:pt x="14896" y="20650"/>
                      </a:lnTo>
                      <a:lnTo>
                        <a:pt x="18703" y="16747"/>
                      </a:lnTo>
                      <a:lnTo>
                        <a:pt x="22758" y="13170"/>
                      </a:lnTo>
                      <a:lnTo>
                        <a:pt x="27227" y="10000"/>
                      </a:lnTo>
                      <a:lnTo>
                        <a:pt x="31944" y="7154"/>
                      </a:lnTo>
                      <a:lnTo>
                        <a:pt x="36744" y="4796"/>
                      </a:lnTo>
                      <a:lnTo>
                        <a:pt x="41875" y="2845"/>
                      </a:lnTo>
                      <a:lnTo>
                        <a:pt x="47172" y="1382"/>
                      </a:lnTo>
                      <a:lnTo>
                        <a:pt x="52551" y="487"/>
                      </a:lnTo>
                      <a:lnTo>
                        <a:pt x="58096" y="162"/>
                      </a:lnTo>
                      <a:lnTo>
                        <a:pt x="63475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buNone/>
                  </a:pP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26" name="Shape 516"/>
                <p:cNvSpPr/>
                <p:nvPr/>
              </p:nvSpPr>
              <p:spPr>
                <a:xfrm>
                  <a:off x="3620984" y="2748557"/>
                  <a:ext cx="56400" cy="564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0000" h="120000" extrusionOk="0">
                      <a:moveTo>
                        <a:pt x="40251" y="0"/>
                      </a:moveTo>
                      <a:lnTo>
                        <a:pt x="80125" y="0"/>
                      </a:lnTo>
                      <a:lnTo>
                        <a:pt x="80314" y="39747"/>
                      </a:lnTo>
                      <a:lnTo>
                        <a:pt x="120000" y="40126"/>
                      </a:lnTo>
                      <a:lnTo>
                        <a:pt x="120000" y="79873"/>
                      </a:lnTo>
                      <a:lnTo>
                        <a:pt x="80314" y="80252"/>
                      </a:lnTo>
                      <a:lnTo>
                        <a:pt x="80125" y="120000"/>
                      </a:lnTo>
                      <a:lnTo>
                        <a:pt x="40251" y="120000"/>
                      </a:lnTo>
                      <a:lnTo>
                        <a:pt x="39874" y="80252"/>
                      </a:lnTo>
                      <a:lnTo>
                        <a:pt x="0" y="79873"/>
                      </a:lnTo>
                      <a:lnTo>
                        <a:pt x="0" y="40126"/>
                      </a:lnTo>
                      <a:lnTo>
                        <a:pt x="39874" y="39747"/>
                      </a:lnTo>
                      <a:lnTo>
                        <a:pt x="40251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buNone/>
                  </a:pP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grpSp>
          <p:nvGrpSpPr>
            <p:cNvPr id="20" name="Shape 517"/>
            <p:cNvGrpSpPr/>
            <p:nvPr/>
          </p:nvGrpSpPr>
          <p:grpSpPr>
            <a:xfrm>
              <a:off x="3285461" y="1748975"/>
              <a:ext cx="1636200" cy="368241"/>
              <a:chOff x="3285461" y="1537225"/>
              <a:chExt cx="1636200" cy="368241"/>
            </a:xfrm>
          </p:grpSpPr>
          <p:sp>
            <p:nvSpPr>
              <p:cNvPr id="21" name="Shape 518"/>
              <p:cNvSpPr txBox="1"/>
              <p:nvPr/>
            </p:nvSpPr>
            <p:spPr>
              <a:xfrm>
                <a:off x="3285461" y="1774366"/>
                <a:ext cx="1636200" cy="1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9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mc2153@georgetown.edu</a:t>
                </a:r>
              </a:p>
            </p:txBody>
          </p:sp>
          <p:sp>
            <p:nvSpPr>
              <p:cNvPr id="22" name="Shape 519"/>
              <p:cNvSpPr txBox="1"/>
              <p:nvPr/>
            </p:nvSpPr>
            <p:spPr>
              <a:xfrm>
                <a:off x="3364375" y="1537225"/>
                <a:ext cx="1478700" cy="26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100" b="1">
                    <a:solidFill>
                      <a:srgbClr val="CC4125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Michael Chon</a:t>
                </a:r>
              </a:p>
            </p:txBody>
          </p:sp>
        </p:grpSp>
      </p:grpSp>
      <p:sp>
        <p:nvSpPr>
          <p:cNvPr id="27" name="Shape 520"/>
          <p:cNvSpPr/>
          <p:nvPr/>
        </p:nvSpPr>
        <p:spPr>
          <a:xfrm>
            <a:off x="5168000" y="1366819"/>
            <a:ext cx="1596000" cy="1227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521"/>
          <p:cNvSpPr/>
          <p:nvPr/>
        </p:nvSpPr>
        <p:spPr>
          <a:xfrm>
            <a:off x="6943975" y="1366819"/>
            <a:ext cx="1596000" cy="1227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" name="Shape 522"/>
          <p:cNvSpPr/>
          <p:nvPr/>
        </p:nvSpPr>
        <p:spPr>
          <a:xfrm>
            <a:off x="6944444" y="3953352"/>
            <a:ext cx="1595999" cy="1227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" name="Shape 523"/>
          <p:cNvSpPr/>
          <p:nvPr/>
        </p:nvSpPr>
        <p:spPr>
          <a:xfrm>
            <a:off x="5168000" y="3953352"/>
            <a:ext cx="1596000" cy="12276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1" name="Shape 525"/>
          <p:cNvGrpSpPr/>
          <p:nvPr/>
        </p:nvGrpSpPr>
        <p:grpSpPr>
          <a:xfrm>
            <a:off x="7017149" y="2655266"/>
            <a:ext cx="1518990" cy="840070"/>
            <a:chOff x="3364374" y="1748975"/>
            <a:chExt cx="1557300" cy="646009"/>
          </a:xfrm>
        </p:grpSpPr>
        <p:grpSp>
          <p:nvGrpSpPr>
            <p:cNvPr id="32" name="Shape 526"/>
            <p:cNvGrpSpPr/>
            <p:nvPr/>
          </p:nvGrpSpPr>
          <p:grpSpPr>
            <a:xfrm>
              <a:off x="3645465" y="2263882"/>
              <a:ext cx="838246" cy="131101"/>
              <a:chOff x="3645465" y="2263882"/>
              <a:chExt cx="838246" cy="131101"/>
            </a:xfrm>
          </p:grpSpPr>
          <p:sp>
            <p:nvSpPr>
              <p:cNvPr id="36" name="Shape 527"/>
              <p:cNvSpPr/>
              <p:nvPr/>
            </p:nvSpPr>
            <p:spPr>
              <a:xfrm>
                <a:off x="4423112" y="2263882"/>
                <a:ext cx="60600" cy="1311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0111" y="0"/>
                    </a:moveTo>
                    <a:lnTo>
                      <a:pt x="120000" y="102"/>
                    </a:lnTo>
                    <a:lnTo>
                      <a:pt x="120000" y="20599"/>
                    </a:lnTo>
                    <a:lnTo>
                      <a:pt x="91111" y="20599"/>
                    </a:lnTo>
                    <a:lnTo>
                      <a:pt x="89666" y="20599"/>
                    </a:lnTo>
                    <a:lnTo>
                      <a:pt x="88000" y="20753"/>
                    </a:lnTo>
                    <a:lnTo>
                      <a:pt x="86444" y="20958"/>
                    </a:lnTo>
                    <a:lnTo>
                      <a:pt x="85000" y="21318"/>
                    </a:lnTo>
                    <a:lnTo>
                      <a:pt x="83555" y="21729"/>
                    </a:lnTo>
                    <a:lnTo>
                      <a:pt x="82222" y="22294"/>
                    </a:lnTo>
                    <a:lnTo>
                      <a:pt x="81222" y="23065"/>
                    </a:lnTo>
                    <a:lnTo>
                      <a:pt x="80333" y="23938"/>
                    </a:lnTo>
                    <a:lnTo>
                      <a:pt x="79777" y="25017"/>
                    </a:lnTo>
                    <a:lnTo>
                      <a:pt x="79555" y="26352"/>
                    </a:lnTo>
                    <a:lnTo>
                      <a:pt x="79555" y="38784"/>
                    </a:lnTo>
                    <a:lnTo>
                      <a:pt x="119888" y="38784"/>
                    </a:lnTo>
                    <a:lnTo>
                      <a:pt x="115222" y="59897"/>
                    </a:lnTo>
                    <a:lnTo>
                      <a:pt x="79555" y="59897"/>
                    </a:lnTo>
                    <a:lnTo>
                      <a:pt x="79555" y="119999"/>
                    </a:lnTo>
                    <a:lnTo>
                      <a:pt x="25666" y="119999"/>
                    </a:lnTo>
                    <a:lnTo>
                      <a:pt x="25666" y="59897"/>
                    </a:lnTo>
                    <a:lnTo>
                      <a:pt x="0" y="59897"/>
                    </a:lnTo>
                    <a:lnTo>
                      <a:pt x="0" y="38784"/>
                    </a:lnTo>
                    <a:lnTo>
                      <a:pt x="25666" y="38784"/>
                    </a:lnTo>
                    <a:lnTo>
                      <a:pt x="25666" y="25068"/>
                    </a:lnTo>
                    <a:lnTo>
                      <a:pt x="25777" y="23681"/>
                    </a:lnTo>
                    <a:lnTo>
                      <a:pt x="26000" y="22140"/>
                    </a:lnTo>
                    <a:lnTo>
                      <a:pt x="26333" y="20599"/>
                    </a:lnTo>
                    <a:lnTo>
                      <a:pt x="27000" y="19058"/>
                    </a:lnTo>
                    <a:lnTo>
                      <a:pt x="27777" y="17465"/>
                    </a:lnTo>
                    <a:lnTo>
                      <a:pt x="28666" y="15821"/>
                    </a:lnTo>
                    <a:lnTo>
                      <a:pt x="29888" y="14229"/>
                    </a:lnTo>
                    <a:lnTo>
                      <a:pt x="31444" y="12636"/>
                    </a:lnTo>
                    <a:lnTo>
                      <a:pt x="33111" y="11147"/>
                    </a:lnTo>
                    <a:lnTo>
                      <a:pt x="35222" y="9606"/>
                    </a:lnTo>
                    <a:lnTo>
                      <a:pt x="37444" y="8167"/>
                    </a:lnTo>
                    <a:lnTo>
                      <a:pt x="40111" y="6780"/>
                    </a:lnTo>
                    <a:lnTo>
                      <a:pt x="43000" y="5547"/>
                    </a:lnTo>
                    <a:lnTo>
                      <a:pt x="46222" y="4366"/>
                    </a:lnTo>
                    <a:lnTo>
                      <a:pt x="49888" y="3287"/>
                    </a:lnTo>
                    <a:lnTo>
                      <a:pt x="54000" y="2311"/>
                    </a:lnTo>
                    <a:lnTo>
                      <a:pt x="58333" y="1541"/>
                    </a:lnTo>
                    <a:lnTo>
                      <a:pt x="63111" y="924"/>
                    </a:lnTo>
                    <a:lnTo>
                      <a:pt x="68333" y="410"/>
                    </a:lnTo>
                    <a:lnTo>
                      <a:pt x="73888" y="102"/>
                    </a:lnTo>
                    <a:lnTo>
                      <a:pt x="80111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37" name="Shape 528"/>
              <p:cNvGrpSpPr/>
              <p:nvPr/>
            </p:nvGrpSpPr>
            <p:grpSpPr>
              <a:xfrm>
                <a:off x="3645465" y="2263884"/>
                <a:ext cx="285181" cy="131100"/>
                <a:chOff x="3392203" y="2711226"/>
                <a:chExt cx="285181" cy="131100"/>
              </a:xfrm>
            </p:grpSpPr>
            <p:sp>
              <p:nvSpPr>
                <p:cNvPr id="38" name="Shape 529"/>
                <p:cNvSpPr/>
                <p:nvPr/>
              </p:nvSpPr>
              <p:spPr>
                <a:xfrm>
                  <a:off x="3392203" y="2711226"/>
                  <a:ext cx="128700" cy="131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0000" h="120000" extrusionOk="0">
                      <a:moveTo>
                        <a:pt x="63475" y="0"/>
                      </a:moveTo>
                      <a:lnTo>
                        <a:pt x="68772" y="325"/>
                      </a:lnTo>
                      <a:lnTo>
                        <a:pt x="73986" y="1219"/>
                      </a:lnTo>
                      <a:lnTo>
                        <a:pt x="79117" y="2439"/>
                      </a:lnTo>
                      <a:lnTo>
                        <a:pt x="84000" y="4227"/>
                      </a:lnTo>
                      <a:lnTo>
                        <a:pt x="88882" y="6422"/>
                      </a:lnTo>
                      <a:lnTo>
                        <a:pt x="93517" y="8943"/>
                      </a:lnTo>
                      <a:lnTo>
                        <a:pt x="97903" y="11788"/>
                      </a:lnTo>
                      <a:lnTo>
                        <a:pt x="102124" y="14959"/>
                      </a:lnTo>
                      <a:lnTo>
                        <a:pt x="97075" y="20243"/>
                      </a:lnTo>
                      <a:lnTo>
                        <a:pt x="91862" y="25528"/>
                      </a:lnTo>
                      <a:lnTo>
                        <a:pt x="86565" y="30650"/>
                      </a:lnTo>
                      <a:lnTo>
                        <a:pt x="82924" y="28617"/>
                      </a:lnTo>
                      <a:lnTo>
                        <a:pt x="79117" y="26747"/>
                      </a:lnTo>
                      <a:lnTo>
                        <a:pt x="75144" y="25040"/>
                      </a:lnTo>
                      <a:lnTo>
                        <a:pt x="71172" y="23658"/>
                      </a:lnTo>
                      <a:lnTo>
                        <a:pt x="67034" y="22682"/>
                      </a:lnTo>
                      <a:lnTo>
                        <a:pt x="62979" y="22113"/>
                      </a:lnTo>
                      <a:lnTo>
                        <a:pt x="58758" y="22113"/>
                      </a:lnTo>
                      <a:lnTo>
                        <a:pt x="54537" y="22601"/>
                      </a:lnTo>
                      <a:lnTo>
                        <a:pt x="50317" y="23739"/>
                      </a:lnTo>
                      <a:lnTo>
                        <a:pt x="46427" y="25121"/>
                      </a:lnTo>
                      <a:lnTo>
                        <a:pt x="42703" y="26910"/>
                      </a:lnTo>
                      <a:lnTo>
                        <a:pt x="39310" y="29024"/>
                      </a:lnTo>
                      <a:lnTo>
                        <a:pt x="36082" y="31626"/>
                      </a:lnTo>
                      <a:lnTo>
                        <a:pt x="33186" y="34471"/>
                      </a:lnTo>
                      <a:lnTo>
                        <a:pt x="30620" y="37642"/>
                      </a:lnTo>
                      <a:lnTo>
                        <a:pt x="28468" y="41056"/>
                      </a:lnTo>
                      <a:lnTo>
                        <a:pt x="26648" y="44634"/>
                      </a:lnTo>
                      <a:lnTo>
                        <a:pt x="25075" y="48373"/>
                      </a:lnTo>
                      <a:lnTo>
                        <a:pt x="24000" y="52195"/>
                      </a:lnTo>
                      <a:lnTo>
                        <a:pt x="23337" y="56260"/>
                      </a:lnTo>
                      <a:lnTo>
                        <a:pt x="23172" y="60243"/>
                      </a:lnTo>
                      <a:lnTo>
                        <a:pt x="23420" y="64308"/>
                      </a:lnTo>
                      <a:lnTo>
                        <a:pt x="24165" y="68211"/>
                      </a:lnTo>
                      <a:lnTo>
                        <a:pt x="25324" y="72113"/>
                      </a:lnTo>
                      <a:lnTo>
                        <a:pt x="26731" y="75772"/>
                      </a:lnTo>
                      <a:lnTo>
                        <a:pt x="28551" y="79268"/>
                      </a:lnTo>
                      <a:lnTo>
                        <a:pt x="30703" y="82520"/>
                      </a:lnTo>
                      <a:lnTo>
                        <a:pt x="33186" y="85447"/>
                      </a:lnTo>
                      <a:lnTo>
                        <a:pt x="36000" y="88130"/>
                      </a:lnTo>
                      <a:lnTo>
                        <a:pt x="39062" y="90569"/>
                      </a:lnTo>
                      <a:lnTo>
                        <a:pt x="42289" y="92601"/>
                      </a:lnTo>
                      <a:lnTo>
                        <a:pt x="45765" y="94390"/>
                      </a:lnTo>
                      <a:lnTo>
                        <a:pt x="49406" y="95853"/>
                      </a:lnTo>
                      <a:lnTo>
                        <a:pt x="53296" y="96910"/>
                      </a:lnTo>
                      <a:lnTo>
                        <a:pt x="57103" y="97560"/>
                      </a:lnTo>
                      <a:lnTo>
                        <a:pt x="60993" y="97886"/>
                      </a:lnTo>
                      <a:lnTo>
                        <a:pt x="64965" y="97804"/>
                      </a:lnTo>
                      <a:lnTo>
                        <a:pt x="68772" y="97398"/>
                      </a:lnTo>
                      <a:lnTo>
                        <a:pt x="72744" y="96341"/>
                      </a:lnTo>
                      <a:lnTo>
                        <a:pt x="76468" y="95040"/>
                      </a:lnTo>
                      <a:lnTo>
                        <a:pt x="79696" y="93577"/>
                      </a:lnTo>
                      <a:lnTo>
                        <a:pt x="82675" y="91869"/>
                      </a:lnTo>
                      <a:lnTo>
                        <a:pt x="85489" y="89756"/>
                      </a:lnTo>
                      <a:lnTo>
                        <a:pt x="87972" y="87317"/>
                      </a:lnTo>
                      <a:lnTo>
                        <a:pt x="90124" y="84634"/>
                      </a:lnTo>
                      <a:lnTo>
                        <a:pt x="92110" y="81788"/>
                      </a:lnTo>
                      <a:lnTo>
                        <a:pt x="93848" y="78780"/>
                      </a:lnTo>
                      <a:lnTo>
                        <a:pt x="95172" y="75609"/>
                      </a:lnTo>
                      <a:lnTo>
                        <a:pt x="96331" y="72357"/>
                      </a:lnTo>
                      <a:lnTo>
                        <a:pt x="78703" y="72113"/>
                      </a:lnTo>
                      <a:lnTo>
                        <a:pt x="61241" y="71869"/>
                      </a:lnTo>
                      <a:lnTo>
                        <a:pt x="61241" y="51463"/>
                      </a:lnTo>
                      <a:lnTo>
                        <a:pt x="90455" y="51463"/>
                      </a:lnTo>
                      <a:lnTo>
                        <a:pt x="119751" y="51544"/>
                      </a:lnTo>
                      <a:lnTo>
                        <a:pt x="120000" y="56097"/>
                      </a:lnTo>
                      <a:lnTo>
                        <a:pt x="120000" y="60813"/>
                      </a:lnTo>
                      <a:lnTo>
                        <a:pt x="119834" y="65365"/>
                      </a:lnTo>
                      <a:lnTo>
                        <a:pt x="119337" y="70000"/>
                      </a:lnTo>
                      <a:lnTo>
                        <a:pt x="118675" y="74552"/>
                      </a:lnTo>
                      <a:lnTo>
                        <a:pt x="117600" y="79024"/>
                      </a:lnTo>
                      <a:lnTo>
                        <a:pt x="116275" y="83414"/>
                      </a:lnTo>
                      <a:lnTo>
                        <a:pt x="114620" y="87723"/>
                      </a:lnTo>
                      <a:lnTo>
                        <a:pt x="112634" y="91788"/>
                      </a:lnTo>
                      <a:lnTo>
                        <a:pt x="110151" y="95853"/>
                      </a:lnTo>
                      <a:lnTo>
                        <a:pt x="107337" y="99593"/>
                      </a:lnTo>
                      <a:lnTo>
                        <a:pt x="104110" y="103170"/>
                      </a:lnTo>
                      <a:lnTo>
                        <a:pt x="100634" y="106504"/>
                      </a:lnTo>
                      <a:lnTo>
                        <a:pt x="96827" y="109430"/>
                      </a:lnTo>
                      <a:lnTo>
                        <a:pt x="92772" y="112032"/>
                      </a:lnTo>
                      <a:lnTo>
                        <a:pt x="88634" y="114146"/>
                      </a:lnTo>
                      <a:lnTo>
                        <a:pt x="84165" y="116016"/>
                      </a:lnTo>
                      <a:lnTo>
                        <a:pt x="79531" y="117560"/>
                      </a:lnTo>
                      <a:lnTo>
                        <a:pt x="74813" y="118699"/>
                      </a:lnTo>
                      <a:lnTo>
                        <a:pt x="70096" y="119512"/>
                      </a:lnTo>
                      <a:lnTo>
                        <a:pt x="65213" y="119918"/>
                      </a:lnTo>
                      <a:lnTo>
                        <a:pt x="60413" y="120000"/>
                      </a:lnTo>
                      <a:lnTo>
                        <a:pt x="55448" y="119756"/>
                      </a:lnTo>
                      <a:lnTo>
                        <a:pt x="50731" y="119105"/>
                      </a:lnTo>
                      <a:lnTo>
                        <a:pt x="45931" y="118130"/>
                      </a:lnTo>
                      <a:lnTo>
                        <a:pt x="41296" y="116747"/>
                      </a:lnTo>
                      <a:lnTo>
                        <a:pt x="36165" y="114878"/>
                      </a:lnTo>
                      <a:lnTo>
                        <a:pt x="31365" y="112601"/>
                      </a:lnTo>
                      <a:lnTo>
                        <a:pt x="26813" y="109674"/>
                      </a:lnTo>
                      <a:lnTo>
                        <a:pt x="22427" y="106585"/>
                      </a:lnTo>
                      <a:lnTo>
                        <a:pt x="18372" y="103008"/>
                      </a:lnTo>
                      <a:lnTo>
                        <a:pt x="14731" y="99024"/>
                      </a:lnTo>
                      <a:lnTo>
                        <a:pt x="11337" y="94959"/>
                      </a:lnTo>
                      <a:lnTo>
                        <a:pt x="8441" y="90487"/>
                      </a:lnTo>
                      <a:lnTo>
                        <a:pt x="5875" y="85853"/>
                      </a:lnTo>
                      <a:lnTo>
                        <a:pt x="3724" y="80894"/>
                      </a:lnTo>
                      <a:lnTo>
                        <a:pt x="2068" y="75934"/>
                      </a:lnTo>
                      <a:lnTo>
                        <a:pt x="827" y="70731"/>
                      </a:lnTo>
                      <a:lnTo>
                        <a:pt x="248" y="65447"/>
                      </a:lnTo>
                      <a:lnTo>
                        <a:pt x="0" y="60081"/>
                      </a:lnTo>
                      <a:lnTo>
                        <a:pt x="165" y="54634"/>
                      </a:lnTo>
                      <a:lnTo>
                        <a:pt x="744" y="49349"/>
                      </a:lnTo>
                      <a:lnTo>
                        <a:pt x="1986" y="44065"/>
                      </a:lnTo>
                      <a:lnTo>
                        <a:pt x="3558" y="38943"/>
                      </a:lnTo>
                      <a:lnTo>
                        <a:pt x="5793" y="34065"/>
                      </a:lnTo>
                      <a:lnTo>
                        <a:pt x="8441" y="29268"/>
                      </a:lnTo>
                      <a:lnTo>
                        <a:pt x="11420" y="24796"/>
                      </a:lnTo>
                      <a:lnTo>
                        <a:pt x="14896" y="20650"/>
                      </a:lnTo>
                      <a:lnTo>
                        <a:pt x="18703" y="16747"/>
                      </a:lnTo>
                      <a:lnTo>
                        <a:pt x="22758" y="13170"/>
                      </a:lnTo>
                      <a:lnTo>
                        <a:pt x="27227" y="10000"/>
                      </a:lnTo>
                      <a:lnTo>
                        <a:pt x="31944" y="7154"/>
                      </a:lnTo>
                      <a:lnTo>
                        <a:pt x="36744" y="4796"/>
                      </a:lnTo>
                      <a:lnTo>
                        <a:pt x="41875" y="2845"/>
                      </a:lnTo>
                      <a:lnTo>
                        <a:pt x="47172" y="1382"/>
                      </a:lnTo>
                      <a:lnTo>
                        <a:pt x="52551" y="487"/>
                      </a:lnTo>
                      <a:lnTo>
                        <a:pt x="58096" y="162"/>
                      </a:lnTo>
                      <a:lnTo>
                        <a:pt x="63475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buNone/>
                  </a:pP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39" name="Shape 530"/>
                <p:cNvSpPr/>
                <p:nvPr/>
              </p:nvSpPr>
              <p:spPr>
                <a:xfrm>
                  <a:off x="3620984" y="2748557"/>
                  <a:ext cx="56400" cy="564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0000" h="120000" extrusionOk="0">
                      <a:moveTo>
                        <a:pt x="40251" y="0"/>
                      </a:moveTo>
                      <a:lnTo>
                        <a:pt x="80125" y="0"/>
                      </a:lnTo>
                      <a:lnTo>
                        <a:pt x="80314" y="39747"/>
                      </a:lnTo>
                      <a:lnTo>
                        <a:pt x="120000" y="40126"/>
                      </a:lnTo>
                      <a:lnTo>
                        <a:pt x="120000" y="79873"/>
                      </a:lnTo>
                      <a:lnTo>
                        <a:pt x="80314" y="80252"/>
                      </a:lnTo>
                      <a:lnTo>
                        <a:pt x="80125" y="120000"/>
                      </a:lnTo>
                      <a:lnTo>
                        <a:pt x="40251" y="120000"/>
                      </a:lnTo>
                      <a:lnTo>
                        <a:pt x="39874" y="80252"/>
                      </a:lnTo>
                      <a:lnTo>
                        <a:pt x="0" y="79873"/>
                      </a:lnTo>
                      <a:lnTo>
                        <a:pt x="0" y="40126"/>
                      </a:lnTo>
                      <a:lnTo>
                        <a:pt x="39874" y="39747"/>
                      </a:lnTo>
                      <a:lnTo>
                        <a:pt x="40251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buNone/>
                  </a:pP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  <p:grpSp>
          <p:nvGrpSpPr>
            <p:cNvPr id="33" name="Shape 531"/>
            <p:cNvGrpSpPr/>
            <p:nvPr/>
          </p:nvGrpSpPr>
          <p:grpSpPr>
            <a:xfrm>
              <a:off x="3364374" y="1748975"/>
              <a:ext cx="1557300" cy="368246"/>
              <a:chOff x="3364374" y="1537225"/>
              <a:chExt cx="1557300" cy="368246"/>
            </a:xfrm>
          </p:grpSpPr>
          <p:sp>
            <p:nvSpPr>
              <p:cNvPr id="34" name="Shape 532"/>
              <p:cNvSpPr txBox="1"/>
              <p:nvPr/>
            </p:nvSpPr>
            <p:spPr>
              <a:xfrm>
                <a:off x="3364374" y="1774371"/>
                <a:ext cx="1557300" cy="1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9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yc704@georgetown.edu</a:t>
                </a:r>
              </a:p>
            </p:txBody>
          </p:sp>
          <p:sp>
            <p:nvSpPr>
              <p:cNvPr id="35" name="Shape 533"/>
              <p:cNvSpPr txBox="1"/>
              <p:nvPr/>
            </p:nvSpPr>
            <p:spPr>
              <a:xfrm>
                <a:off x="3364375" y="1537225"/>
                <a:ext cx="1478700" cy="26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100" b="1">
                    <a:solidFill>
                      <a:srgbClr val="CC4125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Yuan-Yao Chang</a:t>
                </a:r>
              </a:p>
            </p:txBody>
          </p:sp>
        </p:grpSp>
      </p:grpSp>
      <p:grpSp>
        <p:nvGrpSpPr>
          <p:cNvPr id="40" name="Shape 534"/>
          <p:cNvGrpSpPr/>
          <p:nvPr/>
        </p:nvGrpSpPr>
        <p:grpSpPr>
          <a:xfrm>
            <a:off x="5244900" y="2655266"/>
            <a:ext cx="1518990" cy="840083"/>
            <a:chOff x="3364377" y="1748975"/>
            <a:chExt cx="1557300" cy="646019"/>
          </a:xfrm>
        </p:grpSpPr>
        <p:grpSp>
          <p:nvGrpSpPr>
            <p:cNvPr id="41" name="Shape 535"/>
            <p:cNvGrpSpPr/>
            <p:nvPr/>
          </p:nvGrpSpPr>
          <p:grpSpPr>
            <a:xfrm>
              <a:off x="3364377" y="1748975"/>
              <a:ext cx="1557300" cy="368246"/>
              <a:chOff x="3364377" y="1537225"/>
              <a:chExt cx="1557300" cy="368246"/>
            </a:xfrm>
          </p:grpSpPr>
          <p:sp>
            <p:nvSpPr>
              <p:cNvPr id="48" name="Shape 536"/>
              <p:cNvSpPr txBox="1"/>
              <p:nvPr/>
            </p:nvSpPr>
            <p:spPr>
              <a:xfrm>
                <a:off x="3364377" y="1774371"/>
                <a:ext cx="1557300" cy="131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900">
                    <a:solidFill>
                      <a:srgbClr val="434343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zc104@georgetown.edu</a:t>
                </a:r>
              </a:p>
            </p:txBody>
          </p:sp>
          <p:sp>
            <p:nvSpPr>
              <p:cNvPr id="49" name="Shape 537"/>
              <p:cNvSpPr txBox="1"/>
              <p:nvPr/>
            </p:nvSpPr>
            <p:spPr>
              <a:xfrm>
                <a:off x="3403692" y="1537225"/>
                <a:ext cx="1478700" cy="264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lIns="91425" tIns="91425" rIns="91425" bIns="91425" anchor="ctr" anchorCtr="0">
                <a:noAutofit/>
              </a:bodyPr>
              <a:lstStyle/>
              <a:p>
                <a:pPr lvl="0" algn="ctr" rtl="0">
                  <a:spcBef>
                    <a:spcPts val="0"/>
                  </a:spcBef>
                  <a:buNone/>
                </a:pPr>
                <a:r>
                  <a:rPr lang="en" sz="1100" b="1">
                    <a:solidFill>
                      <a:srgbClr val="CC4125"/>
                    </a:solidFill>
                    <a:latin typeface="Open Sans"/>
                    <a:ea typeface="Open Sans"/>
                    <a:cs typeface="Open Sans"/>
                    <a:sym typeface="Open Sans"/>
                  </a:rPr>
                  <a:t>Zheng Chai</a:t>
                </a:r>
              </a:p>
            </p:txBody>
          </p:sp>
        </p:grpSp>
        <p:grpSp>
          <p:nvGrpSpPr>
            <p:cNvPr id="42" name="Shape 538"/>
            <p:cNvGrpSpPr/>
            <p:nvPr/>
          </p:nvGrpSpPr>
          <p:grpSpPr>
            <a:xfrm>
              <a:off x="3723587" y="2263882"/>
              <a:ext cx="760125" cy="131111"/>
              <a:chOff x="3723587" y="2263882"/>
              <a:chExt cx="760125" cy="131111"/>
            </a:xfrm>
          </p:grpSpPr>
          <p:sp>
            <p:nvSpPr>
              <p:cNvPr id="43" name="Shape 539"/>
              <p:cNvSpPr/>
              <p:nvPr/>
            </p:nvSpPr>
            <p:spPr>
              <a:xfrm>
                <a:off x="4423112" y="2263882"/>
                <a:ext cx="60600" cy="1311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0111" y="0"/>
                    </a:moveTo>
                    <a:lnTo>
                      <a:pt x="120000" y="102"/>
                    </a:lnTo>
                    <a:lnTo>
                      <a:pt x="120000" y="20599"/>
                    </a:lnTo>
                    <a:lnTo>
                      <a:pt x="91111" y="20599"/>
                    </a:lnTo>
                    <a:lnTo>
                      <a:pt x="89666" y="20599"/>
                    </a:lnTo>
                    <a:lnTo>
                      <a:pt x="88000" y="20753"/>
                    </a:lnTo>
                    <a:lnTo>
                      <a:pt x="86444" y="20958"/>
                    </a:lnTo>
                    <a:lnTo>
                      <a:pt x="85000" y="21318"/>
                    </a:lnTo>
                    <a:lnTo>
                      <a:pt x="83555" y="21729"/>
                    </a:lnTo>
                    <a:lnTo>
                      <a:pt x="82222" y="22294"/>
                    </a:lnTo>
                    <a:lnTo>
                      <a:pt x="81222" y="23065"/>
                    </a:lnTo>
                    <a:lnTo>
                      <a:pt x="80333" y="23938"/>
                    </a:lnTo>
                    <a:lnTo>
                      <a:pt x="79777" y="25017"/>
                    </a:lnTo>
                    <a:lnTo>
                      <a:pt x="79555" y="26352"/>
                    </a:lnTo>
                    <a:lnTo>
                      <a:pt x="79555" y="38784"/>
                    </a:lnTo>
                    <a:lnTo>
                      <a:pt x="119888" y="38784"/>
                    </a:lnTo>
                    <a:lnTo>
                      <a:pt x="115222" y="59897"/>
                    </a:lnTo>
                    <a:lnTo>
                      <a:pt x="79555" y="59897"/>
                    </a:lnTo>
                    <a:lnTo>
                      <a:pt x="79555" y="119999"/>
                    </a:lnTo>
                    <a:lnTo>
                      <a:pt x="25666" y="119999"/>
                    </a:lnTo>
                    <a:lnTo>
                      <a:pt x="25666" y="59897"/>
                    </a:lnTo>
                    <a:lnTo>
                      <a:pt x="0" y="59897"/>
                    </a:lnTo>
                    <a:lnTo>
                      <a:pt x="0" y="38784"/>
                    </a:lnTo>
                    <a:lnTo>
                      <a:pt x="25666" y="38784"/>
                    </a:lnTo>
                    <a:lnTo>
                      <a:pt x="25666" y="25068"/>
                    </a:lnTo>
                    <a:lnTo>
                      <a:pt x="25777" y="23681"/>
                    </a:lnTo>
                    <a:lnTo>
                      <a:pt x="26000" y="22140"/>
                    </a:lnTo>
                    <a:lnTo>
                      <a:pt x="26333" y="20599"/>
                    </a:lnTo>
                    <a:lnTo>
                      <a:pt x="27000" y="19058"/>
                    </a:lnTo>
                    <a:lnTo>
                      <a:pt x="27777" y="17465"/>
                    </a:lnTo>
                    <a:lnTo>
                      <a:pt x="28666" y="15821"/>
                    </a:lnTo>
                    <a:lnTo>
                      <a:pt x="29888" y="14229"/>
                    </a:lnTo>
                    <a:lnTo>
                      <a:pt x="31444" y="12636"/>
                    </a:lnTo>
                    <a:lnTo>
                      <a:pt x="33111" y="11147"/>
                    </a:lnTo>
                    <a:lnTo>
                      <a:pt x="35222" y="9606"/>
                    </a:lnTo>
                    <a:lnTo>
                      <a:pt x="37444" y="8167"/>
                    </a:lnTo>
                    <a:lnTo>
                      <a:pt x="40111" y="6780"/>
                    </a:lnTo>
                    <a:lnTo>
                      <a:pt x="43000" y="5547"/>
                    </a:lnTo>
                    <a:lnTo>
                      <a:pt x="46222" y="4366"/>
                    </a:lnTo>
                    <a:lnTo>
                      <a:pt x="49888" y="3287"/>
                    </a:lnTo>
                    <a:lnTo>
                      <a:pt x="54000" y="2311"/>
                    </a:lnTo>
                    <a:lnTo>
                      <a:pt x="58333" y="1541"/>
                    </a:lnTo>
                    <a:lnTo>
                      <a:pt x="63111" y="924"/>
                    </a:lnTo>
                    <a:lnTo>
                      <a:pt x="68333" y="410"/>
                    </a:lnTo>
                    <a:lnTo>
                      <a:pt x="73888" y="102"/>
                    </a:lnTo>
                    <a:lnTo>
                      <a:pt x="80111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4" name="Shape 540"/>
              <p:cNvSpPr/>
              <p:nvPr/>
            </p:nvSpPr>
            <p:spPr>
              <a:xfrm>
                <a:off x="4095879" y="2263894"/>
                <a:ext cx="162000" cy="131100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83116" y="0"/>
                    </a:moveTo>
                    <a:lnTo>
                      <a:pt x="86099" y="212"/>
                    </a:lnTo>
                    <a:lnTo>
                      <a:pt x="88967" y="849"/>
                    </a:lnTo>
                    <a:lnTo>
                      <a:pt x="91778" y="1911"/>
                    </a:lnTo>
                    <a:lnTo>
                      <a:pt x="94359" y="3327"/>
                    </a:lnTo>
                    <a:lnTo>
                      <a:pt x="96768" y="5026"/>
                    </a:lnTo>
                    <a:lnTo>
                      <a:pt x="99063" y="7150"/>
                    </a:lnTo>
                    <a:lnTo>
                      <a:pt x="101070" y="9557"/>
                    </a:lnTo>
                    <a:lnTo>
                      <a:pt x="105200" y="8283"/>
                    </a:lnTo>
                    <a:lnTo>
                      <a:pt x="109216" y="6654"/>
                    </a:lnTo>
                    <a:lnTo>
                      <a:pt x="113059" y="4672"/>
                    </a:lnTo>
                    <a:lnTo>
                      <a:pt x="116730" y="2123"/>
                    </a:lnTo>
                    <a:lnTo>
                      <a:pt x="115640" y="5663"/>
                    </a:lnTo>
                    <a:lnTo>
                      <a:pt x="114263" y="8849"/>
                    </a:lnTo>
                    <a:lnTo>
                      <a:pt x="112543" y="11823"/>
                    </a:lnTo>
                    <a:lnTo>
                      <a:pt x="110592" y="14513"/>
                    </a:lnTo>
                    <a:lnTo>
                      <a:pt x="108355" y="16849"/>
                    </a:lnTo>
                    <a:lnTo>
                      <a:pt x="105889" y="18973"/>
                    </a:lnTo>
                    <a:lnTo>
                      <a:pt x="109560" y="18265"/>
                    </a:lnTo>
                    <a:lnTo>
                      <a:pt x="113173" y="17203"/>
                    </a:lnTo>
                    <a:lnTo>
                      <a:pt x="116615" y="15858"/>
                    </a:lnTo>
                    <a:lnTo>
                      <a:pt x="120000" y="14159"/>
                    </a:lnTo>
                    <a:lnTo>
                      <a:pt x="117992" y="17699"/>
                    </a:lnTo>
                    <a:lnTo>
                      <a:pt x="115697" y="21097"/>
                    </a:lnTo>
                    <a:lnTo>
                      <a:pt x="113231" y="24283"/>
                    </a:lnTo>
                    <a:lnTo>
                      <a:pt x="110592" y="27115"/>
                    </a:lnTo>
                    <a:lnTo>
                      <a:pt x="107724" y="29876"/>
                    </a:lnTo>
                    <a:lnTo>
                      <a:pt x="107839" y="33769"/>
                    </a:lnTo>
                    <a:lnTo>
                      <a:pt x="107724" y="38230"/>
                    </a:lnTo>
                    <a:lnTo>
                      <a:pt x="107380" y="42690"/>
                    </a:lnTo>
                    <a:lnTo>
                      <a:pt x="106921" y="47221"/>
                    </a:lnTo>
                    <a:lnTo>
                      <a:pt x="106175" y="51823"/>
                    </a:lnTo>
                    <a:lnTo>
                      <a:pt x="105315" y="56283"/>
                    </a:lnTo>
                    <a:lnTo>
                      <a:pt x="104168" y="60814"/>
                    </a:lnTo>
                    <a:lnTo>
                      <a:pt x="102906" y="65203"/>
                    </a:lnTo>
                    <a:lnTo>
                      <a:pt x="101414" y="69592"/>
                    </a:lnTo>
                    <a:lnTo>
                      <a:pt x="99751" y="73840"/>
                    </a:lnTo>
                    <a:lnTo>
                      <a:pt x="97858" y="78159"/>
                    </a:lnTo>
                    <a:lnTo>
                      <a:pt x="95736" y="82194"/>
                    </a:lnTo>
                    <a:lnTo>
                      <a:pt x="93499" y="86159"/>
                    </a:lnTo>
                    <a:lnTo>
                      <a:pt x="91089" y="89982"/>
                    </a:lnTo>
                    <a:lnTo>
                      <a:pt x="88393" y="93734"/>
                    </a:lnTo>
                    <a:lnTo>
                      <a:pt x="85640" y="97203"/>
                    </a:lnTo>
                    <a:lnTo>
                      <a:pt x="82600" y="100530"/>
                    </a:lnTo>
                    <a:lnTo>
                      <a:pt x="79445" y="103646"/>
                    </a:lnTo>
                    <a:lnTo>
                      <a:pt x="76061" y="106477"/>
                    </a:lnTo>
                    <a:lnTo>
                      <a:pt x="72447" y="109168"/>
                    </a:lnTo>
                    <a:lnTo>
                      <a:pt x="68776" y="111575"/>
                    </a:lnTo>
                    <a:lnTo>
                      <a:pt x="64875" y="113699"/>
                    </a:lnTo>
                    <a:lnTo>
                      <a:pt x="60745" y="115539"/>
                    </a:lnTo>
                    <a:lnTo>
                      <a:pt x="56500" y="117097"/>
                    </a:lnTo>
                    <a:lnTo>
                      <a:pt x="52084" y="118371"/>
                    </a:lnTo>
                    <a:lnTo>
                      <a:pt x="47495" y="119221"/>
                    </a:lnTo>
                    <a:lnTo>
                      <a:pt x="42734" y="119787"/>
                    </a:lnTo>
                    <a:lnTo>
                      <a:pt x="37801" y="120000"/>
                    </a:lnTo>
                    <a:lnTo>
                      <a:pt x="32581" y="119716"/>
                    </a:lnTo>
                    <a:lnTo>
                      <a:pt x="27533" y="119008"/>
                    </a:lnTo>
                    <a:lnTo>
                      <a:pt x="22600" y="117946"/>
                    </a:lnTo>
                    <a:lnTo>
                      <a:pt x="17782" y="116389"/>
                    </a:lnTo>
                    <a:lnTo>
                      <a:pt x="13078" y="114477"/>
                    </a:lnTo>
                    <a:lnTo>
                      <a:pt x="8546" y="112141"/>
                    </a:lnTo>
                    <a:lnTo>
                      <a:pt x="4187" y="109380"/>
                    </a:lnTo>
                    <a:lnTo>
                      <a:pt x="0" y="106336"/>
                    </a:lnTo>
                    <a:lnTo>
                      <a:pt x="2925" y="106690"/>
                    </a:lnTo>
                    <a:lnTo>
                      <a:pt x="5908" y="106831"/>
                    </a:lnTo>
                    <a:lnTo>
                      <a:pt x="10210" y="106548"/>
                    </a:lnTo>
                    <a:lnTo>
                      <a:pt x="14397" y="105911"/>
                    </a:lnTo>
                    <a:lnTo>
                      <a:pt x="18413" y="104778"/>
                    </a:lnTo>
                    <a:lnTo>
                      <a:pt x="22370" y="103292"/>
                    </a:lnTo>
                    <a:lnTo>
                      <a:pt x="26156" y="101522"/>
                    </a:lnTo>
                    <a:lnTo>
                      <a:pt x="29770" y="99256"/>
                    </a:lnTo>
                    <a:lnTo>
                      <a:pt x="33212" y="96707"/>
                    </a:lnTo>
                    <a:lnTo>
                      <a:pt x="36481" y="93805"/>
                    </a:lnTo>
                    <a:lnTo>
                      <a:pt x="33613" y="93592"/>
                    </a:lnTo>
                    <a:lnTo>
                      <a:pt x="30803" y="92884"/>
                    </a:lnTo>
                    <a:lnTo>
                      <a:pt x="28107" y="91752"/>
                    </a:lnTo>
                    <a:lnTo>
                      <a:pt x="25583" y="90477"/>
                    </a:lnTo>
                    <a:lnTo>
                      <a:pt x="23231" y="88637"/>
                    </a:lnTo>
                    <a:lnTo>
                      <a:pt x="20994" y="86654"/>
                    </a:lnTo>
                    <a:lnTo>
                      <a:pt x="19043" y="84389"/>
                    </a:lnTo>
                    <a:lnTo>
                      <a:pt x="17265" y="81840"/>
                    </a:lnTo>
                    <a:lnTo>
                      <a:pt x="15774" y="79008"/>
                    </a:lnTo>
                    <a:lnTo>
                      <a:pt x="14512" y="75964"/>
                    </a:lnTo>
                    <a:lnTo>
                      <a:pt x="13479" y="72778"/>
                    </a:lnTo>
                    <a:lnTo>
                      <a:pt x="15774" y="73203"/>
                    </a:lnTo>
                    <a:lnTo>
                      <a:pt x="18126" y="73345"/>
                    </a:lnTo>
                    <a:lnTo>
                      <a:pt x="20305" y="73203"/>
                    </a:lnTo>
                    <a:lnTo>
                      <a:pt x="22485" y="72849"/>
                    </a:lnTo>
                    <a:lnTo>
                      <a:pt x="24608" y="72212"/>
                    </a:lnTo>
                    <a:lnTo>
                      <a:pt x="21854" y="71362"/>
                    </a:lnTo>
                    <a:lnTo>
                      <a:pt x="19216" y="70159"/>
                    </a:lnTo>
                    <a:lnTo>
                      <a:pt x="16749" y="68530"/>
                    </a:lnTo>
                    <a:lnTo>
                      <a:pt x="14512" y="66548"/>
                    </a:lnTo>
                    <a:lnTo>
                      <a:pt x="12332" y="64353"/>
                    </a:lnTo>
                    <a:lnTo>
                      <a:pt x="10497" y="61876"/>
                    </a:lnTo>
                    <a:lnTo>
                      <a:pt x="8891" y="59185"/>
                    </a:lnTo>
                    <a:lnTo>
                      <a:pt x="7456" y="56141"/>
                    </a:lnTo>
                    <a:lnTo>
                      <a:pt x="6309" y="53026"/>
                    </a:lnTo>
                    <a:lnTo>
                      <a:pt x="5506" y="49628"/>
                    </a:lnTo>
                    <a:lnTo>
                      <a:pt x="4990" y="46159"/>
                    </a:lnTo>
                    <a:lnTo>
                      <a:pt x="4818" y="42548"/>
                    </a:lnTo>
                    <a:lnTo>
                      <a:pt x="4818" y="42194"/>
                    </a:lnTo>
                    <a:lnTo>
                      <a:pt x="7399" y="43681"/>
                    </a:lnTo>
                    <a:lnTo>
                      <a:pt x="10152" y="44814"/>
                    </a:lnTo>
                    <a:lnTo>
                      <a:pt x="13021" y="45592"/>
                    </a:lnTo>
                    <a:lnTo>
                      <a:pt x="16003" y="46017"/>
                    </a:lnTo>
                    <a:lnTo>
                      <a:pt x="13594" y="43752"/>
                    </a:lnTo>
                    <a:lnTo>
                      <a:pt x="11529" y="41274"/>
                    </a:lnTo>
                    <a:lnTo>
                      <a:pt x="9636" y="38371"/>
                    </a:lnTo>
                    <a:lnTo>
                      <a:pt x="8030" y="35256"/>
                    </a:lnTo>
                    <a:lnTo>
                      <a:pt x="6768" y="31929"/>
                    </a:lnTo>
                    <a:lnTo>
                      <a:pt x="5850" y="28318"/>
                    </a:lnTo>
                    <a:lnTo>
                      <a:pt x="5277" y="24637"/>
                    </a:lnTo>
                    <a:lnTo>
                      <a:pt x="5047" y="20743"/>
                    </a:lnTo>
                    <a:lnTo>
                      <a:pt x="5219" y="17486"/>
                    </a:lnTo>
                    <a:lnTo>
                      <a:pt x="5621" y="14300"/>
                    </a:lnTo>
                    <a:lnTo>
                      <a:pt x="6252" y="11185"/>
                    </a:lnTo>
                    <a:lnTo>
                      <a:pt x="7227" y="8283"/>
                    </a:lnTo>
                    <a:lnTo>
                      <a:pt x="8374" y="5522"/>
                    </a:lnTo>
                    <a:lnTo>
                      <a:pt x="11529" y="9911"/>
                    </a:lnTo>
                    <a:lnTo>
                      <a:pt x="14913" y="14159"/>
                    </a:lnTo>
                    <a:lnTo>
                      <a:pt x="18527" y="18053"/>
                    </a:lnTo>
                    <a:lnTo>
                      <a:pt x="22428" y="21592"/>
                    </a:lnTo>
                    <a:lnTo>
                      <a:pt x="26386" y="24778"/>
                    </a:lnTo>
                    <a:lnTo>
                      <a:pt x="30630" y="27752"/>
                    </a:lnTo>
                    <a:lnTo>
                      <a:pt x="34990" y="30230"/>
                    </a:lnTo>
                    <a:lnTo>
                      <a:pt x="39579" y="32424"/>
                    </a:lnTo>
                    <a:lnTo>
                      <a:pt x="44225" y="34265"/>
                    </a:lnTo>
                    <a:lnTo>
                      <a:pt x="49101" y="35610"/>
                    </a:lnTo>
                    <a:lnTo>
                      <a:pt x="54034" y="36672"/>
                    </a:lnTo>
                    <a:lnTo>
                      <a:pt x="59139" y="37168"/>
                    </a:lnTo>
                    <a:lnTo>
                      <a:pt x="58680" y="33769"/>
                    </a:lnTo>
                    <a:lnTo>
                      <a:pt x="58508" y="30230"/>
                    </a:lnTo>
                    <a:lnTo>
                      <a:pt x="58680" y="26477"/>
                    </a:lnTo>
                    <a:lnTo>
                      <a:pt x="59254" y="22796"/>
                    </a:lnTo>
                    <a:lnTo>
                      <a:pt x="60114" y="19256"/>
                    </a:lnTo>
                    <a:lnTo>
                      <a:pt x="61376" y="16000"/>
                    </a:lnTo>
                    <a:lnTo>
                      <a:pt x="62925" y="12955"/>
                    </a:lnTo>
                    <a:lnTo>
                      <a:pt x="64703" y="10194"/>
                    </a:lnTo>
                    <a:lnTo>
                      <a:pt x="66768" y="7575"/>
                    </a:lnTo>
                    <a:lnTo>
                      <a:pt x="69063" y="5451"/>
                    </a:lnTo>
                    <a:lnTo>
                      <a:pt x="71529" y="3539"/>
                    </a:lnTo>
                    <a:lnTo>
                      <a:pt x="74168" y="1982"/>
                    </a:lnTo>
                    <a:lnTo>
                      <a:pt x="77036" y="920"/>
                    </a:lnTo>
                    <a:lnTo>
                      <a:pt x="80019" y="212"/>
                    </a:lnTo>
                    <a:lnTo>
                      <a:pt x="83116" y="0"/>
                    </a:lnTo>
                    <a:close/>
                  </a:path>
                </a:pathLst>
              </a:custGeom>
              <a:solidFill>
                <a:srgbClr val="B7B7B7"/>
              </a:solidFill>
              <a:ln>
                <a:noFill/>
              </a:ln>
            </p:spPr>
            <p:txBody>
              <a:bodyPr lIns="91425" tIns="45700" rIns="91425" bIns="4570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buNone/>
                </a:pPr>
                <a:endParaRPr sz="2400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grpSp>
            <p:nvGrpSpPr>
              <p:cNvPr id="45" name="Shape 541"/>
              <p:cNvGrpSpPr/>
              <p:nvPr/>
            </p:nvGrpSpPr>
            <p:grpSpPr>
              <a:xfrm>
                <a:off x="3723587" y="2263884"/>
                <a:ext cx="207059" cy="131100"/>
                <a:chOff x="3470325" y="2711226"/>
                <a:chExt cx="207059" cy="131100"/>
              </a:xfrm>
            </p:grpSpPr>
            <p:sp>
              <p:nvSpPr>
                <p:cNvPr id="46" name="Shape 542"/>
                <p:cNvSpPr/>
                <p:nvPr/>
              </p:nvSpPr>
              <p:spPr>
                <a:xfrm>
                  <a:off x="3620984" y="2748557"/>
                  <a:ext cx="56400" cy="564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0000" h="120000" extrusionOk="0">
                      <a:moveTo>
                        <a:pt x="40251" y="0"/>
                      </a:moveTo>
                      <a:lnTo>
                        <a:pt x="80125" y="0"/>
                      </a:lnTo>
                      <a:lnTo>
                        <a:pt x="80314" y="39747"/>
                      </a:lnTo>
                      <a:lnTo>
                        <a:pt x="120000" y="40126"/>
                      </a:lnTo>
                      <a:lnTo>
                        <a:pt x="120000" y="79873"/>
                      </a:lnTo>
                      <a:lnTo>
                        <a:pt x="80314" y="80252"/>
                      </a:lnTo>
                      <a:lnTo>
                        <a:pt x="80125" y="120000"/>
                      </a:lnTo>
                      <a:lnTo>
                        <a:pt x="40251" y="120000"/>
                      </a:lnTo>
                      <a:lnTo>
                        <a:pt x="39874" y="80252"/>
                      </a:lnTo>
                      <a:lnTo>
                        <a:pt x="0" y="79873"/>
                      </a:lnTo>
                      <a:lnTo>
                        <a:pt x="0" y="40126"/>
                      </a:lnTo>
                      <a:lnTo>
                        <a:pt x="39874" y="39747"/>
                      </a:lnTo>
                      <a:lnTo>
                        <a:pt x="40251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buNone/>
                  </a:pP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  <p:sp>
              <p:nvSpPr>
                <p:cNvPr id="47" name="Shape 543"/>
                <p:cNvSpPr/>
                <p:nvPr/>
              </p:nvSpPr>
              <p:spPr>
                <a:xfrm>
                  <a:off x="3470325" y="2711226"/>
                  <a:ext cx="128700" cy="131100"/>
                </a:xfrm>
                <a:custGeom>
                  <a:avLst/>
                  <a:gdLst/>
                  <a:ahLst/>
                  <a:cxnLst/>
                  <a:rect l="0" t="0" r="0" b="0"/>
                  <a:pathLst>
                    <a:path w="120000" h="120000" extrusionOk="0">
                      <a:moveTo>
                        <a:pt x="63475" y="0"/>
                      </a:moveTo>
                      <a:lnTo>
                        <a:pt x="68772" y="325"/>
                      </a:lnTo>
                      <a:lnTo>
                        <a:pt x="73986" y="1219"/>
                      </a:lnTo>
                      <a:lnTo>
                        <a:pt x="79117" y="2439"/>
                      </a:lnTo>
                      <a:lnTo>
                        <a:pt x="84000" y="4227"/>
                      </a:lnTo>
                      <a:lnTo>
                        <a:pt x="88882" y="6422"/>
                      </a:lnTo>
                      <a:lnTo>
                        <a:pt x="93517" y="8943"/>
                      </a:lnTo>
                      <a:lnTo>
                        <a:pt x="97903" y="11788"/>
                      </a:lnTo>
                      <a:lnTo>
                        <a:pt x="102124" y="14959"/>
                      </a:lnTo>
                      <a:lnTo>
                        <a:pt x="97075" y="20243"/>
                      </a:lnTo>
                      <a:lnTo>
                        <a:pt x="91862" y="25528"/>
                      </a:lnTo>
                      <a:lnTo>
                        <a:pt x="86565" y="30650"/>
                      </a:lnTo>
                      <a:lnTo>
                        <a:pt x="82924" y="28617"/>
                      </a:lnTo>
                      <a:lnTo>
                        <a:pt x="79117" y="26747"/>
                      </a:lnTo>
                      <a:lnTo>
                        <a:pt x="75144" y="25040"/>
                      </a:lnTo>
                      <a:lnTo>
                        <a:pt x="71172" y="23658"/>
                      </a:lnTo>
                      <a:lnTo>
                        <a:pt x="67034" y="22682"/>
                      </a:lnTo>
                      <a:lnTo>
                        <a:pt x="62979" y="22113"/>
                      </a:lnTo>
                      <a:lnTo>
                        <a:pt x="58758" y="22113"/>
                      </a:lnTo>
                      <a:lnTo>
                        <a:pt x="54537" y="22601"/>
                      </a:lnTo>
                      <a:lnTo>
                        <a:pt x="50317" y="23739"/>
                      </a:lnTo>
                      <a:lnTo>
                        <a:pt x="46427" y="25121"/>
                      </a:lnTo>
                      <a:lnTo>
                        <a:pt x="42703" y="26910"/>
                      </a:lnTo>
                      <a:lnTo>
                        <a:pt x="39310" y="29024"/>
                      </a:lnTo>
                      <a:lnTo>
                        <a:pt x="36082" y="31626"/>
                      </a:lnTo>
                      <a:lnTo>
                        <a:pt x="33186" y="34471"/>
                      </a:lnTo>
                      <a:lnTo>
                        <a:pt x="30620" y="37642"/>
                      </a:lnTo>
                      <a:lnTo>
                        <a:pt x="28468" y="41056"/>
                      </a:lnTo>
                      <a:lnTo>
                        <a:pt x="26648" y="44634"/>
                      </a:lnTo>
                      <a:lnTo>
                        <a:pt x="25075" y="48373"/>
                      </a:lnTo>
                      <a:lnTo>
                        <a:pt x="24000" y="52195"/>
                      </a:lnTo>
                      <a:lnTo>
                        <a:pt x="23337" y="56260"/>
                      </a:lnTo>
                      <a:lnTo>
                        <a:pt x="23172" y="60243"/>
                      </a:lnTo>
                      <a:lnTo>
                        <a:pt x="23420" y="64308"/>
                      </a:lnTo>
                      <a:lnTo>
                        <a:pt x="24165" y="68211"/>
                      </a:lnTo>
                      <a:lnTo>
                        <a:pt x="25324" y="72113"/>
                      </a:lnTo>
                      <a:lnTo>
                        <a:pt x="26731" y="75772"/>
                      </a:lnTo>
                      <a:lnTo>
                        <a:pt x="28551" y="79268"/>
                      </a:lnTo>
                      <a:lnTo>
                        <a:pt x="30703" y="82520"/>
                      </a:lnTo>
                      <a:lnTo>
                        <a:pt x="33186" y="85447"/>
                      </a:lnTo>
                      <a:lnTo>
                        <a:pt x="36000" y="88130"/>
                      </a:lnTo>
                      <a:lnTo>
                        <a:pt x="39062" y="90569"/>
                      </a:lnTo>
                      <a:lnTo>
                        <a:pt x="42289" y="92601"/>
                      </a:lnTo>
                      <a:lnTo>
                        <a:pt x="45765" y="94390"/>
                      </a:lnTo>
                      <a:lnTo>
                        <a:pt x="49406" y="95853"/>
                      </a:lnTo>
                      <a:lnTo>
                        <a:pt x="53296" y="96910"/>
                      </a:lnTo>
                      <a:lnTo>
                        <a:pt x="57103" y="97560"/>
                      </a:lnTo>
                      <a:lnTo>
                        <a:pt x="60993" y="97886"/>
                      </a:lnTo>
                      <a:lnTo>
                        <a:pt x="64965" y="97804"/>
                      </a:lnTo>
                      <a:lnTo>
                        <a:pt x="68772" y="97398"/>
                      </a:lnTo>
                      <a:lnTo>
                        <a:pt x="72744" y="96341"/>
                      </a:lnTo>
                      <a:lnTo>
                        <a:pt x="76468" y="95040"/>
                      </a:lnTo>
                      <a:lnTo>
                        <a:pt x="79696" y="93577"/>
                      </a:lnTo>
                      <a:lnTo>
                        <a:pt x="82675" y="91869"/>
                      </a:lnTo>
                      <a:lnTo>
                        <a:pt x="85489" y="89756"/>
                      </a:lnTo>
                      <a:lnTo>
                        <a:pt x="87972" y="87317"/>
                      </a:lnTo>
                      <a:lnTo>
                        <a:pt x="90124" y="84634"/>
                      </a:lnTo>
                      <a:lnTo>
                        <a:pt x="92110" y="81788"/>
                      </a:lnTo>
                      <a:lnTo>
                        <a:pt x="93848" y="78780"/>
                      </a:lnTo>
                      <a:lnTo>
                        <a:pt x="95172" y="75609"/>
                      </a:lnTo>
                      <a:lnTo>
                        <a:pt x="96331" y="72357"/>
                      </a:lnTo>
                      <a:lnTo>
                        <a:pt x="78703" y="72113"/>
                      </a:lnTo>
                      <a:lnTo>
                        <a:pt x="61241" y="71869"/>
                      </a:lnTo>
                      <a:lnTo>
                        <a:pt x="61241" y="51463"/>
                      </a:lnTo>
                      <a:lnTo>
                        <a:pt x="90455" y="51463"/>
                      </a:lnTo>
                      <a:lnTo>
                        <a:pt x="119751" y="51544"/>
                      </a:lnTo>
                      <a:lnTo>
                        <a:pt x="120000" y="56097"/>
                      </a:lnTo>
                      <a:lnTo>
                        <a:pt x="120000" y="60813"/>
                      </a:lnTo>
                      <a:lnTo>
                        <a:pt x="119834" y="65365"/>
                      </a:lnTo>
                      <a:lnTo>
                        <a:pt x="119337" y="70000"/>
                      </a:lnTo>
                      <a:lnTo>
                        <a:pt x="118675" y="74552"/>
                      </a:lnTo>
                      <a:lnTo>
                        <a:pt x="117600" y="79024"/>
                      </a:lnTo>
                      <a:lnTo>
                        <a:pt x="116275" y="83414"/>
                      </a:lnTo>
                      <a:lnTo>
                        <a:pt x="114620" y="87723"/>
                      </a:lnTo>
                      <a:lnTo>
                        <a:pt x="112634" y="91788"/>
                      </a:lnTo>
                      <a:lnTo>
                        <a:pt x="110151" y="95853"/>
                      </a:lnTo>
                      <a:lnTo>
                        <a:pt x="107337" y="99593"/>
                      </a:lnTo>
                      <a:lnTo>
                        <a:pt x="104110" y="103170"/>
                      </a:lnTo>
                      <a:lnTo>
                        <a:pt x="100634" y="106504"/>
                      </a:lnTo>
                      <a:lnTo>
                        <a:pt x="96827" y="109430"/>
                      </a:lnTo>
                      <a:lnTo>
                        <a:pt x="92772" y="112032"/>
                      </a:lnTo>
                      <a:lnTo>
                        <a:pt x="88634" y="114146"/>
                      </a:lnTo>
                      <a:lnTo>
                        <a:pt x="84165" y="116016"/>
                      </a:lnTo>
                      <a:lnTo>
                        <a:pt x="79531" y="117560"/>
                      </a:lnTo>
                      <a:lnTo>
                        <a:pt x="74813" y="118699"/>
                      </a:lnTo>
                      <a:lnTo>
                        <a:pt x="70096" y="119512"/>
                      </a:lnTo>
                      <a:lnTo>
                        <a:pt x="65213" y="119918"/>
                      </a:lnTo>
                      <a:lnTo>
                        <a:pt x="60413" y="120000"/>
                      </a:lnTo>
                      <a:lnTo>
                        <a:pt x="55448" y="119756"/>
                      </a:lnTo>
                      <a:lnTo>
                        <a:pt x="50731" y="119105"/>
                      </a:lnTo>
                      <a:lnTo>
                        <a:pt x="45931" y="118130"/>
                      </a:lnTo>
                      <a:lnTo>
                        <a:pt x="41296" y="116747"/>
                      </a:lnTo>
                      <a:lnTo>
                        <a:pt x="36165" y="114878"/>
                      </a:lnTo>
                      <a:lnTo>
                        <a:pt x="31365" y="112601"/>
                      </a:lnTo>
                      <a:lnTo>
                        <a:pt x="26813" y="109674"/>
                      </a:lnTo>
                      <a:lnTo>
                        <a:pt x="22427" y="106585"/>
                      </a:lnTo>
                      <a:lnTo>
                        <a:pt x="18372" y="103008"/>
                      </a:lnTo>
                      <a:lnTo>
                        <a:pt x="14731" y="99024"/>
                      </a:lnTo>
                      <a:lnTo>
                        <a:pt x="11337" y="94959"/>
                      </a:lnTo>
                      <a:lnTo>
                        <a:pt x="8441" y="90487"/>
                      </a:lnTo>
                      <a:lnTo>
                        <a:pt x="5875" y="85853"/>
                      </a:lnTo>
                      <a:lnTo>
                        <a:pt x="3724" y="80894"/>
                      </a:lnTo>
                      <a:lnTo>
                        <a:pt x="2068" y="75934"/>
                      </a:lnTo>
                      <a:lnTo>
                        <a:pt x="827" y="70731"/>
                      </a:lnTo>
                      <a:lnTo>
                        <a:pt x="248" y="65447"/>
                      </a:lnTo>
                      <a:lnTo>
                        <a:pt x="0" y="60081"/>
                      </a:lnTo>
                      <a:lnTo>
                        <a:pt x="165" y="54634"/>
                      </a:lnTo>
                      <a:lnTo>
                        <a:pt x="744" y="49349"/>
                      </a:lnTo>
                      <a:lnTo>
                        <a:pt x="1986" y="44065"/>
                      </a:lnTo>
                      <a:lnTo>
                        <a:pt x="3558" y="38943"/>
                      </a:lnTo>
                      <a:lnTo>
                        <a:pt x="5793" y="34065"/>
                      </a:lnTo>
                      <a:lnTo>
                        <a:pt x="8441" y="29268"/>
                      </a:lnTo>
                      <a:lnTo>
                        <a:pt x="11420" y="24796"/>
                      </a:lnTo>
                      <a:lnTo>
                        <a:pt x="14896" y="20650"/>
                      </a:lnTo>
                      <a:lnTo>
                        <a:pt x="18703" y="16747"/>
                      </a:lnTo>
                      <a:lnTo>
                        <a:pt x="22758" y="13170"/>
                      </a:lnTo>
                      <a:lnTo>
                        <a:pt x="27227" y="10000"/>
                      </a:lnTo>
                      <a:lnTo>
                        <a:pt x="31944" y="7154"/>
                      </a:lnTo>
                      <a:lnTo>
                        <a:pt x="36744" y="4796"/>
                      </a:lnTo>
                      <a:lnTo>
                        <a:pt x="41875" y="2845"/>
                      </a:lnTo>
                      <a:lnTo>
                        <a:pt x="47172" y="1382"/>
                      </a:lnTo>
                      <a:lnTo>
                        <a:pt x="52551" y="487"/>
                      </a:lnTo>
                      <a:lnTo>
                        <a:pt x="58096" y="162"/>
                      </a:lnTo>
                      <a:lnTo>
                        <a:pt x="63475" y="0"/>
                      </a:ln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lIns="91425" tIns="45700" rIns="91425" bIns="45700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buNone/>
                  </a:pPr>
                  <a:endParaRPr sz="2400">
                    <a:solidFill>
                      <a:srgbClr val="000000"/>
                    </a:solidFill>
                    <a:latin typeface="Open Sans"/>
                    <a:ea typeface="Open Sans"/>
                    <a:cs typeface="Open Sans"/>
                    <a:sym typeface="Open Sans"/>
                  </a:endParaRPr>
                </a:p>
              </p:txBody>
            </p:sp>
          </p:grpSp>
        </p:grpSp>
      </p:grpSp>
      <p:sp>
        <p:nvSpPr>
          <p:cNvPr id="50" name="Shape 545"/>
          <p:cNvSpPr/>
          <p:nvPr/>
        </p:nvSpPr>
        <p:spPr>
          <a:xfrm>
            <a:off x="5958407" y="5915668"/>
            <a:ext cx="158100" cy="170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3116" y="0"/>
                </a:moveTo>
                <a:lnTo>
                  <a:pt x="86099" y="212"/>
                </a:lnTo>
                <a:lnTo>
                  <a:pt x="88967" y="849"/>
                </a:lnTo>
                <a:lnTo>
                  <a:pt x="91778" y="1911"/>
                </a:lnTo>
                <a:lnTo>
                  <a:pt x="94359" y="3327"/>
                </a:lnTo>
                <a:lnTo>
                  <a:pt x="96768" y="5026"/>
                </a:lnTo>
                <a:lnTo>
                  <a:pt x="99063" y="7150"/>
                </a:lnTo>
                <a:lnTo>
                  <a:pt x="101070" y="9557"/>
                </a:lnTo>
                <a:lnTo>
                  <a:pt x="105200" y="8283"/>
                </a:lnTo>
                <a:lnTo>
                  <a:pt x="109216" y="6654"/>
                </a:lnTo>
                <a:lnTo>
                  <a:pt x="113059" y="4672"/>
                </a:lnTo>
                <a:lnTo>
                  <a:pt x="116730" y="2123"/>
                </a:lnTo>
                <a:lnTo>
                  <a:pt x="115640" y="5663"/>
                </a:lnTo>
                <a:lnTo>
                  <a:pt x="114263" y="8849"/>
                </a:lnTo>
                <a:lnTo>
                  <a:pt x="112543" y="11823"/>
                </a:lnTo>
                <a:lnTo>
                  <a:pt x="110592" y="14513"/>
                </a:lnTo>
                <a:lnTo>
                  <a:pt x="108355" y="16849"/>
                </a:lnTo>
                <a:lnTo>
                  <a:pt x="105889" y="18973"/>
                </a:lnTo>
                <a:lnTo>
                  <a:pt x="109560" y="18265"/>
                </a:lnTo>
                <a:lnTo>
                  <a:pt x="113173" y="17203"/>
                </a:lnTo>
                <a:lnTo>
                  <a:pt x="116615" y="15858"/>
                </a:lnTo>
                <a:lnTo>
                  <a:pt x="120000" y="14159"/>
                </a:lnTo>
                <a:lnTo>
                  <a:pt x="117992" y="17699"/>
                </a:lnTo>
                <a:lnTo>
                  <a:pt x="115697" y="21097"/>
                </a:lnTo>
                <a:lnTo>
                  <a:pt x="113231" y="24283"/>
                </a:lnTo>
                <a:lnTo>
                  <a:pt x="110592" y="27115"/>
                </a:lnTo>
                <a:lnTo>
                  <a:pt x="107724" y="29876"/>
                </a:lnTo>
                <a:lnTo>
                  <a:pt x="107839" y="33769"/>
                </a:lnTo>
                <a:lnTo>
                  <a:pt x="107724" y="38230"/>
                </a:lnTo>
                <a:lnTo>
                  <a:pt x="107380" y="42690"/>
                </a:lnTo>
                <a:lnTo>
                  <a:pt x="106921" y="47221"/>
                </a:lnTo>
                <a:lnTo>
                  <a:pt x="106175" y="51823"/>
                </a:lnTo>
                <a:lnTo>
                  <a:pt x="105315" y="56283"/>
                </a:lnTo>
                <a:lnTo>
                  <a:pt x="104168" y="60814"/>
                </a:lnTo>
                <a:lnTo>
                  <a:pt x="102906" y="65203"/>
                </a:lnTo>
                <a:lnTo>
                  <a:pt x="101414" y="69592"/>
                </a:lnTo>
                <a:lnTo>
                  <a:pt x="99751" y="73840"/>
                </a:lnTo>
                <a:lnTo>
                  <a:pt x="97858" y="78159"/>
                </a:lnTo>
                <a:lnTo>
                  <a:pt x="95736" y="82194"/>
                </a:lnTo>
                <a:lnTo>
                  <a:pt x="93499" y="86159"/>
                </a:lnTo>
                <a:lnTo>
                  <a:pt x="91089" y="89982"/>
                </a:lnTo>
                <a:lnTo>
                  <a:pt x="88393" y="93734"/>
                </a:lnTo>
                <a:lnTo>
                  <a:pt x="85640" y="97203"/>
                </a:lnTo>
                <a:lnTo>
                  <a:pt x="82600" y="100530"/>
                </a:lnTo>
                <a:lnTo>
                  <a:pt x="79445" y="103646"/>
                </a:lnTo>
                <a:lnTo>
                  <a:pt x="76061" y="106477"/>
                </a:lnTo>
                <a:lnTo>
                  <a:pt x="72447" y="109168"/>
                </a:lnTo>
                <a:lnTo>
                  <a:pt x="68776" y="111575"/>
                </a:lnTo>
                <a:lnTo>
                  <a:pt x="64875" y="113699"/>
                </a:lnTo>
                <a:lnTo>
                  <a:pt x="60745" y="115539"/>
                </a:lnTo>
                <a:lnTo>
                  <a:pt x="56500" y="117097"/>
                </a:lnTo>
                <a:lnTo>
                  <a:pt x="52084" y="118371"/>
                </a:lnTo>
                <a:lnTo>
                  <a:pt x="47495" y="119221"/>
                </a:lnTo>
                <a:lnTo>
                  <a:pt x="42734" y="119787"/>
                </a:lnTo>
                <a:lnTo>
                  <a:pt x="37801" y="120000"/>
                </a:lnTo>
                <a:lnTo>
                  <a:pt x="32581" y="119716"/>
                </a:lnTo>
                <a:lnTo>
                  <a:pt x="27533" y="119008"/>
                </a:lnTo>
                <a:lnTo>
                  <a:pt x="22600" y="117946"/>
                </a:lnTo>
                <a:lnTo>
                  <a:pt x="17782" y="116389"/>
                </a:lnTo>
                <a:lnTo>
                  <a:pt x="13078" y="114477"/>
                </a:lnTo>
                <a:lnTo>
                  <a:pt x="8546" y="112141"/>
                </a:lnTo>
                <a:lnTo>
                  <a:pt x="4187" y="109380"/>
                </a:lnTo>
                <a:lnTo>
                  <a:pt x="0" y="106336"/>
                </a:lnTo>
                <a:lnTo>
                  <a:pt x="2925" y="106690"/>
                </a:lnTo>
                <a:lnTo>
                  <a:pt x="5908" y="106831"/>
                </a:lnTo>
                <a:lnTo>
                  <a:pt x="10210" y="106548"/>
                </a:lnTo>
                <a:lnTo>
                  <a:pt x="14397" y="105911"/>
                </a:lnTo>
                <a:lnTo>
                  <a:pt x="18413" y="104778"/>
                </a:lnTo>
                <a:lnTo>
                  <a:pt x="22370" y="103292"/>
                </a:lnTo>
                <a:lnTo>
                  <a:pt x="26156" y="101522"/>
                </a:lnTo>
                <a:lnTo>
                  <a:pt x="29770" y="99256"/>
                </a:lnTo>
                <a:lnTo>
                  <a:pt x="33212" y="96707"/>
                </a:lnTo>
                <a:lnTo>
                  <a:pt x="36481" y="93805"/>
                </a:lnTo>
                <a:lnTo>
                  <a:pt x="33613" y="93592"/>
                </a:lnTo>
                <a:lnTo>
                  <a:pt x="30803" y="92884"/>
                </a:lnTo>
                <a:lnTo>
                  <a:pt x="28107" y="91752"/>
                </a:lnTo>
                <a:lnTo>
                  <a:pt x="25583" y="90477"/>
                </a:lnTo>
                <a:lnTo>
                  <a:pt x="23231" y="88637"/>
                </a:lnTo>
                <a:lnTo>
                  <a:pt x="20994" y="86654"/>
                </a:lnTo>
                <a:lnTo>
                  <a:pt x="19043" y="84389"/>
                </a:lnTo>
                <a:lnTo>
                  <a:pt x="17265" y="81840"/>
                </a:lnTo>
                <a:lnTo>
                  <a:pt x="15774" y="79008"/>
                </a:lnTo>
                <a:lnTo>
                  <a:pt x="14512" y="75964"/>
                </a:lnTo>
                <a:lnTo>
                  <a:pt x="13479" y="72778"/>
                </a:lnTo>
                <a:lnTo>
                  <a:pt x="15774" y="73203"/>
                </a:lnTo>
                <a:lnTo>
                  <a:pt x="18126" y="73345"/>
                </a:lnTo>
                <a:lnTo>
                  <a:pt x="20305" y="73203"/>
                </a:lnTo>
                <a:lnTo>
                  <a:pt x="22485" y="72849"/>
                </a:lnTo>
                <a:lnTo>
                  <a:pt x="24608" y="72212"/>
                </a:lnTo>
                <a:lnTo>
                  <a:pt x="21854" y="71362"/>
                </a:lnTo>
                <a:lnTo>
                  <a:pt x="19216" y="70159"/>
                </a:lnTo>
                <a:lnTo>
                  <a:pt x="16749" y="68530"/>
                </a:lnTo>
                <a:lnTo>
                  <a:pt x="14512" y="66548"/>
                </a:lnTo>
                <a:lnTo>
                  <a:pt x="12332" y="64353"/>
                </a:lnTo>
                <a:lnTo>
                  <a:pt x="10497" y="61876"/>
                </a:lnTo>
                <a:lnTo>
                  <a:pt x="8891" y="59185"/>
                </a:lnTo>
                <a:lnTo>
                  <a:pt x="7456" y="56141"/>
                </a:lnTo>
                <a:lnTo>
                  <a:pt x="6309" y="53026"/>
                </a:lnTo>
                <a:lnTo>
                  <a:pt x="5506" y="49628"/>
                </a:lnTo>
                <a:lnTo>
                  <a:pt x="4990" y="46159"/>
                </a:lnTo>
                <a:lnTo>
                  <a:pt x="4818" y="42548"/>
                </a:lnTo>
                <a:lnTo>
                  <a:pt x="4818" y="42194"/>
                </a:lnTo>
                <a:lnTo>
                  <a:pt x="7399" y="43681"/>
                </a:lnTo>
                <a:lnTo>
                  <a:pt x="10152" y="44814"/>
                </a:lnTo>
                <a:lnTo>
                  <a:pt x="13021" y="45592"/>
                </a:lnTo>
                <a:lnTo>
                  <a:pt x="16003" y="46017"/>
                </a:lnTo>
                <a:lnTo>
                  <a:pt x="13594" y="43752"/>
                </a:lnTo>
                <a:lnTo>
                  <a:pt x="11529" y="41274"/>
                </a:lnTo>
                <a:lnTo>
                  <a:pt x="9636" y="38371"/>
                </a:lnTo>
                <a:lnTo>
                  <a:pt x="8030" y="35256"/>
                </a:lnTo>
                <a:lnTo>
                  <a:pt x="6768" y="31929"/>
                </a:lnTo>
                <a:lnTo>
                  <a:pt x="5850" y="28318"/>
                </a:lnTo>
                <a:lnTo>
                  <a:pt x="5277" y="24637"/>
                </a:lnTo>
                <a:lnTo>
                  <a:pt x="5047" y="20743"/>
                </a:lnTo>
                <a:lnTo>
                  <a:pt x="5219" y="17486"/>
                </a:lnTo>
                <a:lnTo>
                  <a:pt x="5621" y="14300"/>
                </a:lnTo>
                <a:lnTo>
                  <a:pt x="6252" y="11185"/>
                </a:lnTo>
                <a:lnTo>
                  <a:pt x="7227" y="8283"/>
                </a:lnTo>
                <a:lnTo>
                  <a:pt x="8374" y="5522"/>
                </a:lnTo>
                <a:lnTo>
                  <a:pt x="11529" y="9911"/>
                </a:lnTo>
                <a:lnTo>
                  <a:pt x="14913" y="14159"/>
                </a:lnTo>
                <a:lnTo>
                  <a:pt x="18527" y="18053"/>
                </a:lnTo>
                <a:lnTo>
                  <a:pt x="22428" y="21592"/>
                </a:lnTo>
                <a:lnTo>
                  <a:pt x="26386" y="24778"/>
                </a:lnTo>
                <a:lnTo>
                  <a:pt x="30630" y="27752"/>
                </a:lnTo>
                <a:lnTo>
                  <a:pt x="34990" y="30230"/>
                </a:lnTo>
                <a:lnTo>
                  <a:pt x="39579" y="32424"/>
                </a:lnTo>
                <a:lnTo>
                  <a:pt x="44225" y="34265"/>
                </a:lnTo>
                <a:lnTo>
                  <a:pt x="49101" y="35610"/>
                </a:lnTo>
                <a:lnTo>
                  <a:pt x="54034" y="36672"/>
                </a:lnTo>
                <a:lnTo>
                  <a:pt x="59139" y="37168"/>
                </a:lnTo>
                <a:lnTo>
                  <a:pt x="58680" y="33769"/>
                </a:lnTo>
                <a:lnTo>
                  <a:pt x="58508" y="30230"/>
                </a:lnTo>
                <a:lnTo>
                  <a:pt x="58680" y="26477"/>
                </a:lnTo>
                <a:lnTo>
                  <a:pt x="59254" y="22796"/>
                </a:lnTo>
                <a:lnTo>
                  <a:pt x="60114" y="19256"/>
                </a:lnTo>
                <a:lnTo>
                  <a:pt x="61376" y="16000"/>
                </a:lnTo>
                <a:lnTo>
                  <a:pt x="62925" y="12955"/>
                </a:lnTo>
                <a:lnTo>
                  <a:pt x="64703" y="10194"/>
                </a:lnTo>
                <a:lnTo>
                  <a:pt x="66768" y="7575"/>
                </a:lnTo>
                <a:lnTo>
                  <a:pt x="69063" y="5451"/>
                </a:lnTo>
                <a:lnTo>
                  <a:pt x="71529" y="3539"/>
                </a:lnTo>
                <a:lnTo>
                  <a:pt x="74168" y="1982"/>
                </a:lnTo>
                <a:lnTo>
                  <a:pt x="77036" y="920"/>
                </a:lnTo>
                <a:lnTo>
                  <a:pt x="80019" y="212"/>
                </a:lnTo>
                <a:lnTo>
                  <a:pt x="83116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24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1" name="Shape 546"/>
          <p:cNvSpPr/>
          <p:nvPr/>
        </p:nvSpPr>
        <p:spPr>
          <a:xfrm>
            <a:off x="7651045" y="3320601"/>
            <a:ext cx="158100" cy="1704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3116" y="0"/>
                </a:moveTo>
                <a:lnTo>
                  <a:pt x="86099" y="212"/>
                </a:lnTo>
                <a:lnTo>
                  <a:pt x="88967" y="849"/>
                </a:lnTo>
                <a:lnTo>
                  <a:pt x="91778" y="1911"/>
                </a:lnTo>
                <a:lnTo>
                  <a:pt x="94359" y="3327"/>
                </a:lnTo>
                <a:lnTo>
                  <a:pt x="96768" y="5026"/>
                </a:lnTo>
                <a:lnTo>
                  <a:pt x="99063" y="7150"/>
                </a:lnTo>
                <a:lnTo>
                  <a:pt x="101070" y="9557"/>
                </a:lnTo>
                <a:lnTo>
                  <a:pt x="105200" y="8283"/>
                </a:lnTo>
                <a:lnTo>
                  <a:pt x="109216" y="6654"/>
                </a:lnTo>
                <a:lnTo>
                  <a:pt x="113059" y="4672"/>
                </a:lnTo>
                <a:lnTo>
                  <a:pt x="116730" y="2123"/>
                </a:lnTo>
                <a:lnTo>
                  <a:pt x="115640" y="5663"/>
                </a:lnTo>
                <a:lnTo>
                  <a:pt x="114263" y="8849"/>
                </a:lnTo>
                <a:lnTo>
                  <a:pt x="112543" y="11823"/>
                </a:lnTo>
                <a:lnTo>
                  <a:pt x="110592" y="14513"/>
                </a:lnTo>
                <a:lnTo>
                  <a:pt x="108355" y="16849"/>
                </a:lnTo>
                <a:lnTo>
                  <a:pt x="105889" y="18973"/>
                </a:lnTo>
                <a:lnTo>
                  <a:pt x="109560" y="18265"/>
                </a:lnTo>
                <a:lnTo>
                  <a:pt x="113173" y="17203"/>
                </a:lnTo>
                <a:lnTo>
                  <a:pt x="116615" y="15858"/>
                </a:lnTo>
                <a:lnTo>
                  <a:pt x="120000" y="14159"/>
                </a:lnTo>
                <a:lnTo>
                  <a:pt x="117992" y="17699"/>
                </a:lnTo>
                <a:lnTo>
                  <a:pt x="115697" y="21097"/>
                </a:lnTo>
                <a:lnTo>
                  <a:pt x="113231" y="24283"/>
                </a:lnTo>
                <a:lnTo>
                  <a:pt x="110592" y="27115"/>
                </a:lnTo>
                <a:lnTo>
                  <a:pt x="107724" y="29876"/>
                </a:lnTo>
                <a:lnTo>
                  <a:pt x="107839" y="33769"/>
                </a:lnTo>
                <a:lnTo>
                  <a:pt x="107724" y="38230"/>
                </a:lnTo>
                <a:lnTo>
                  <a:pt x="107380" y="42690"/>
                </a:lnTo>
                <a:lnTo>
                  <a:pt x="106921" y="47221"/>
                </a:lnTo>
                <a:lnTo>
                  <a:pt x="106175" y="51823"/>
                </a:lnTo>
                <a:lnTo>
                  <a:pt x="105315" y="56283"/>
                </a:lnTo>
                <a:lnTo>
                  <a:pt x="104168" y="60814"/>
                </a:lnTo>
                <a:lnTo>
                  <a:pt x="102906" y="65203"/>
                </a:lnTo>
                <a:lnTo>
                  <a:pt x="101414" y="69592"/>
                </a:lnTo>
                <a:lnTo>
                  <a:pt x="99751" y="73840"/>
                </a:lnTo>
                <a:lnTo>
                  <a:pt x="97858" y="78159"/>
                </a:lnTo>
                <a:lnTo>
                  <a:pt x="95736" y="82194"/>
                </a:lnTo>
                <a:lnTo>
                  <a:pt x="93499" y="86159"/>
                </a:lnTo>
                <a:lnTo>
                  <a:pt x="91089" y="89982"/>
                </a:lnTo>
                <a:lnTo>
                  <a:pt x="88393" y="93734"/>
                </a:lnTo>
                <a:lnTo>
                  <a:pt x="85640" y="97203"/>
                </a:lnTo>
                <a:lnTo>
                  <a:pt x="82600" y="100530"/>
                </a:lnTo>
                <a:lnTo>
                  <a:pt x="79445" y="103646"/>
                </a:lnTo>
                <a:lnTo>
                  <a:pt x="76061" y="106477"/>
                </a:lnTo>
                <a:lnTo>
                  <a:pt x="72447" y="109168"/>
                </a:lnTo>
                <a:lnTo>
                  <a:pt x="68776" y="111575"/>
                </a:lnTo>
                <a:lnTo>
                  <a:pt x="64875" y="113699"/>
                </a:lnTo>
                <a:lnTo>
                  <a:pt x="60745" y="115539"/>
                </a:lnTo>
                <a:lnTo>
                  <a:pt x="56500" y="117097"/>
                </a:lnTo>
                <a:lnTo>
                  <a:pt x="52084" y="118371"/>
                </a:lnTo>
                <a:lnTo>
                  <a:pt x="47495" y="119221"/>
                </a:lnTo>
                <a:lnTo>
                  <a:pt x="42734" y="119787"/>
                </a:lnTo>
                <a:lnTo>
                  <a:pt x="37801" y="120000"/>
                </a:lnTo>
                <a:lnTo>
                  <a:pt x="32581" y="119716"/>
                </a:lnTo>
                <a:lnTo>
                  <a:pt x="27533" y="119008"/>
                </a:lnTo>
                <a:lnTo>
                  <a:pt x="22600" y="117946"/>
                </a:lnTo>
                <a:lnTo>
                  <a:pt x="17782" y="116389"/>
                </a:lnTo>
                <a:lnTo>
                  <a:pt x="13078" y="114477"/>
                </a:lnTo>
                <a:lnTo>
                  <a:pt x="8546" y="112141"/>
                </a:lnTo>
                <a:lnTo>
                  <a:pt x="4187" y="109380"/>
                </a:lnTo>
                <a:lnTo>
                  <a:pt x="0" y="106336"/>
                </a:lnTo>
                <a:lnTo>
                  <a:pt x="2925" y="106690"/>
                </a:lnTo>
                <a:lnTo>
                  <a:pt x="5908" y="106831"/>
                </a:lnTo>
                <a:lnTo>
                  <a:pt x="10210" y="106548"/>
                </a:lnTo>
                <a:lnTo>
                  <a:pt x="14397" y="105911"/>
                </a:lnTo>
                <a:lnTo>
                  <a:pt x="18413" y="104778"/>
                </a:lnTo>
                <a:lnTo>
                  <a:pt x="22370" y="103292"/>
                </a:lnTo>
                <a:lnTo>
                  <a:pt x="26156" y="101522"/>
                </a:lnTo>
                <a:lnTo>
                  <a:pt x="29770" y="99256"/>
                </a:lnTo>
                <a:lnTo>
                  <a:pt x="33212" y="96707"/>
                </a:lnTo>
                <a:lnTo>
                  <a:pt x="36481" y="93805"/>
                </a:lnTo>
                <a:lnTo>
                  <a:pt x="33613" y="93592"/>
                </a:lnTo>
                <a:lnTo>
                  <a:pt x="30803" y="92884"/>
                </a:lnTo>
                <a:lnTo>
                  <a:pt x="28107" y="91752"/>
                </a:lnTo>
                <a:lnTo>
                  <a:pt x="25583" y="90477"/>
                </a:lnTo>
                <a:lnTo>
                  <a:pt x="23231" y="88637"/>
                </a:lnTo>
                <a:lnTo>
                  <a:pt x="20994" y="86654"/>
                </a:lnTo>
                <a:lnTo>
                  <a:pt x="19043" y="84389"/>
                </a:lnTo>
                <a:lnTo>
                  <a:pt x="17265" y="81840"/>
                </a:lnTo>
                <a:lnTo>
                  <a:pt x="15774" y="79008"/>
                </a:lnTo>
                <a:lnTo>
                  <a:pt x="14512" y="75964"/>
                </a:lnTo>
                <a:lnTo>
                  <a:pt x="13479" y="72778"/>
                </a:lnTo>
                <a:lnTo>
                  <a:pt x="15774" y="73203"/>
                </a:lnTo>
                <a:lnTo>
                  <a:pt x="18126" y="73345"/>
                </a:lnTo>
                <a:lnTo>
                  <a:pt x="20305" y="73203"/>
                </a:lnTo>
                <a:lnTo>
                  <a:pt x="22485" y="72849"/>
                </a:lnTo>
                <a:lnTo>
                  <a:pt x="24608" y="72212"/>
                </a:lnTo>
                <a:lnTo>
                  <a:pt x="21854" y="71362"/>
                </a:lnTo>
                <a:lnTo>
                  <a:pt x="19216" y="70159"/>
                </a:lnTo>
                <a:lnTo>
                  <a:pt x="16749" y="68530"/>
                </a:lnTo>
                <a:lnTo>
                  <a:pt x="14512" y="66548"/>
                </a:lnTo>
                <a:lnTo>
                  <a:pt x="12332" y="64353"/>
                </a:lnTo>
                <a:lnTo>
                  <a:pt x="10497" y="61876"/>
                </a:lnTo>
                <a:lnTo>
                  <a:pt x="8891" y="59185"/>
                </a:lnTo>
                <a:lnTo>
                  <a:pt x="7456" y="56141"/>
                </a:lnTo>
                <a:lnTo>
                  <a:pt x="6309" y="53026"/>
                </a:lnTo>
                <a:lnTo>
                  <a:pt x="5506" y="49628"/>
                </a:lnTo>
                <a:lnTo>
                  <a:pt x="4990" y="46159"/>
                </a:lnTo>
                <a:lnTo>
                  <a:pt x="4818" y="42548"/>
                </a:lnTo>
                <a:lnTo>
                  <a:pt x="4818" y="42194"/>
                </a:lnTo>
                <a:lnTo>
                  <a:pt x="7399" y="43681"/>
                </a:lnTo>
                <a:lnTo>
                  <a:pt x="10152" y="44814"/>
                </a:lnTo>
                <a:lnTo>
                  <a:pt x="13021" y="45592"/>
                </a:lnTo>
                <a:lnTo>
                  <a:pt x="16003" y="46017"/>
                </a:lnTo>
                <a:lnTo>
                  <a:pt x="13594" y="43752"/>
                </a:lnTo>
                <a:lnTo>
                  <a:pt x="11529" y="41274"/>
                </a:lnTo>
                <a:lnTo>
                  <a:pt x="9636" y="38371"/>
                </a:lnTo>
                <a:lnTo>
                  <a:pt x="8030" y="35256"/>
                </a:lnTo>
                <a:lnTo>
                  <a:pt x="6768" y="31929"/>
                </a:lnTo>
                <a:lnTo>
                  <a:pt x="5850" y="28318"/>
                </a:lnTo>
                <a:lnTo>
                  <a:pt x="5277" y="24637"/>
                </a:lnTo>
                <a:lnTo>
                  <a:pt x="5047" y="20743"/>
                </a:lnTo>
                <a:lnTo>
                  <a:pt x="5219" y="17486"/>
                </a:lnTo>
                <a:lnTo>
                  <a:pt x="5621" y="14300"/>
                </a:lnTo>
                <a:lnTo>
                  <a:pt x="6252" y="11185"/>
                </a:lnTo>
                <a:lnTo>
                  <a:pt x="7227" y="8283"/>
                </a:lnTo>
                <a:lnTo>
                  <a:pt x="8374" y="5522"/>
                </a:lnTo>
                <a:lnTo>
                  <a:pt x="11529" y="9911"/>
                </a:lnTo>
                <a:lnTo>
                  <a:pt x="14913" y="14159"/>
                </a:lnTo>
                <a:lnTo>
                  <a:pt x="18527" y="18053"/>
                </a:lnTo>
                <a:lnTo>
                  <a:pt x="22428" y="21592"/>
                </a:lnTo>
                <a:lnTo>
                  <a:pt x="26386" y="24778"/>
                </a:lnTo>
                <a:lnTo>
                  <a:pt x="30630" y="27752"/>
                </a:lnTo>
                <a:lnTo>
                  <a:pt x="34990" y="30230"/>
                </a:lnTo>
                <a:lnTo>
                  <a:pt x="39579" y="32424"/>
                </a:lnTo>
                <a:lnTo>
                  <a:pt x="44225" y="34265"/>
                </a:lnTo>
                <a:lnTo>
                  <a:pt x="49101" y="35610"/>
                </a:lnTo>
                <a:lnTo>
                  <a:pt x="54034" y="36672"/>
                </a:lnTo>
                <a:lnTo>
                  <a:pt x="59139" y="37168"/>
                </a:lnTo>
                <a:lnTo>
                  <a:pt x="58680" y="33769"/>
                </a:lnTo>
                <a:lnTo>
                  <a:pt x="58508" y="30230"/>
                </a:lnTo>
                <a:lnTo>
                  <a:pt x="58680" y="26477"/>
                </a:lnTo>
                <a:lnTo>
                  <a:pt x="59254" y="22796"/>
                </a:lnTo>
                <a:lnTo>
                  <a:pt x="60114" y="19256"/>
                </a:lnTo>
                <a:lnTo>
                  <a:pt x="61376" y="16000"/>
                </a:lnTo>
                <a:lnTo>
                  <a:pt x="62925" y="12955"/>
                </a:lnTo>
                <a:lnTo>
                  <a:pt x="64703" y="10194"/>
                </a:lnTo>
                <a:lnTo>
                  <a:pt x="66768" y="7575"/>
                </a:lnTo>
                <a:lnTo>
                  <a:pt x="69063" y="5451"/>
                </a:lnTo>
                <a:lnTo>
                  <a:pt x="71529" y="3539"/>
                </a:lnTo>
                <a:lnTo>
                  <a:pt x="74168" y="1982"/>
                </a:lnTo>
                <a:lnTo>
                  <a:pt x="77036" y="920"/>
                </a:lnTo>
                <a:lnTo>
                  <a:pt x="80019" y="212"/>
                </a:lnTo>
                <a:lnTo>
                  <a:pt x="83116" y="0"/>
                </a:lnTo>
                <a:close/>
              </a:path>
            </a:pathLst>
          </a:custGeom>
          <a:solidFill>
            <a:srgbClr val="B7B7B7"/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24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52" name="Shape 547" descr="Screen Shot 2017-04-26 at 6.10.17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9934" y="1431360"/>
            <a:ext cx="1091924" cy="109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Shape 5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4025" y="4021198"/>
            <a:ext cx="1091925" cy="109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Shape 5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8387" y="4283664"/>
            <a:ext cx="1215000" cy="566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Shape 5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5587" y="1496098"/>
            <a:ext cx="969025" cy="96902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82834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Shape 26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9194" y="3916682"/>
            <a:ext cx="7790670" cy="1330568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335761" y="432699"/>
            <a:ext cx="8520600" cy="58062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 smtClean="0">
                <a:latin typeface="+mj-lt"/>
                <a:ea typeface="Roboto Slab"/>
                <a:cs typeface="Roboto Slab"/>
                <a:sym typeface="Roboto Slab"/>
              </a:rPr>
              <a:t>The</a:t>
            </a:r>
            <a:r>
              <a:rPr lang="en-US" b="1" dirty="0" smtClean="0"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-US" b="1" dirty="0">
                <a:latin typeface="+mj-lt"/>
                <a:ea typeface="Roboto Slab"/>
                <a:cs typeface="Roboto Slab"/>
                <a:sym typeface="Roboto Slab"/>
              </a:rPr>
              <a:t>D</a:t>
            </a:r>
            <a:r>
              <a:rPr lang="en" b="1" dirty="0" smtClean="0">
                <a:latin typeface="+mj-lt"/>
                <a:ea typeface="Roboto Slab"/>
                <a:cs typeface="Roboto Slab"/>
                <a:sym typeface="Roboto Slab"/>
              </a:rPr>
              <a:t>ataset</a:t>
            </a:r>
            <a:endParaRPr lang="en" b="1" dirty="0">
              <a:latin typeface="+mj-lt"/>
              <a:ea typeface="Roboto Slab"/>
              <a:cs typeface="Roboto Slab"/>
              <a:sym typeface="Roboto Slab"/>
            </a:endParaRPr>
          </a:p>
        </p:txBody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335761" y="1186941"/>
            <a:ext cx="8497537" cy="26383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42900">
              <a:spcAft>
                <a:spcPts val="0"/>
              </a:spcAft>
              <a:buClr>
                <a:schemeClr val="dk1"/>
              </a:buClr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+mj-lt"/>
              </a:rPr>
              <a:t>Where? </a:t>
            </a:r>
            <a:r>
              <a:rPr lang="mr-IN" dirty="0">
                <a:solidFill>
                  <a:schemeClr val="tx1"/>
                </a:solidFill>
                <a:ea typeface="Roboto Slab"/>
                <a:cs typeface="Roboto Slab"/>
                <a:sym typeface="Roboto Slab"/>
              </a:rPr>
              <a:t>–</a:t>
            </a:r>
            <a:r>
              <a:rPr lang="en-US" dirty="0" smtClean="0">
                <a:solidFill>
                  <a:schemeClr val="tx1"/>
                </a:solidFill>
                <a:latin typeface="+mj-lt"/>
              </a:rPr>
              <a:t> </a:t>
            </a:r>
            <a:r>
              <a:rPr lang="en-US" u="sng" dirty="0" smtClean="0">
                <a:solidFill>
                  <a:schemeClr val="tx1"/>
                </a:solidFill>
                <a:latin typeface="+mj-lt"/>
                <a:hlinkClick r:id="rId4"/>
              </a:rPr>
              <a:t>https://s3.amazonaws.com/nyc-tlc/trip+data</a:t>
            </a:r>
            <a:endParaRPr lang="en-US" u="sng" dirty="0" smtClean="0">
              <a:solidFill>
                <a:schemeClr val="tx1"/>
              </a:solidFill>
              <a:latin typeface="+mj-lt"/>
            </a:endParaRPr>
          </a:p>
          <a:p>
            <a:pPr marL="457200" lvl="0" indent="-342900">
              <a:spcAft>
                <a:spcPts val="0"/>
              </a:spcAft>
              <a:buClr>
                <a:schemeClr val="dk1"/>
              </a:buClr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+mj-lt"/>
              </a:rPr>
              <a:t>Format? </a:t>
            </a:r>
            <a:r>
              <a:rPr lang="mr-IN" dirty="0" smtClean="0">
                <a:solidFill>
                  <a:schemeClr val="tx1"/>
                </a:solidFill>
                <a:ea typeface="Roboto Slab"/>
                <a:cs typeface="Roboto Slab"/>
                <a:sym typeface="Roboto Slab"/>
              </a:rPr>
              <a:t>–</a:t>
            </a:r>
            <a:r>
              <a:rPr lang="en-US" dirty="0" smtClean="0">
                <a:solidFill>
                  <a:schemeClr val="tx1"/>
                </a:solidFill>
                <a:ea typeface="Roboto Slab"/>
                <a:cs typeface="Roboto Slab"/>
                <a:sym typeface="Roboto Slab"/>
              </a:rPr>
              <a:t> csv (comma separated value) </a:t>
            </a:r>
            <a:endParaRPr lang="en-US" dirty="0" smtClean="0">
              <a:solidFill>
                <a:schemeClr val="tx1"/>
              </a:solidFill>
              <a:latin typeface="+mj-lt"/>
            </a:endParaRPr>
          </a:p>
          <a:p>
            <a:pPr marL="457200" lvl="0" indent="-342900">
              <a:spcAft>
                <a:spcPts val="0"/>
              </a:spcAft>
              <a:buClr>
                <a:schemeClr val="dk1"/>
              </a:buClr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Size? </a:t>
            </a:r>
            <a:r>
              <a:rPr lang="mr-IN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–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 Approximately 2GB per csv and used 12 csv files  </a:t>
            </a:r>
          </a:p>
          <a:p>
            <a:pPr marL="457200" lvl="0" indent="-342900">
              <a:spcAft>
                <a:spcPts val="0"/>
              </a:spcAft>
              <a:buClr>
                <a:schemeClr val="dk1"/>
              </a:buClr>
              <a:buFont typeface="Arial" charset="0"/>
              <a:buChar char="•"/>
            </a:pPr>
            <a:r>
              <a:rPr 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Attributes? </a:t>
            </a:r>
            <a:r>
              <a:rPr lang="mr-IN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–</a:t>
            </a:r>
            <a:r>
              <a:rPr lang="en-US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 19 columns  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“distance,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pickup_longitude,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pickup_latitude,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dropoff_longitude,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dropoff_latitude,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tpep_pickup_date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, mta_tax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” and etc.</a:t>
            </a:r>
            <a:endParaRPr lang="en-US" dirty="0" smtClean="0">
              <a:solidFill>
                <a:srgbClr val="FFFFFF"/>
              </a:solidFill>
              <a:latin typeface="+mj-lt"/>
              <a:ea typeface="Roboto Slab"/>
              <a:cs typeface="Roboto Slab"/>
              <a:sym typeface="Roboto Slab"/>
            </a:endParaRPr>
          </a:p>
          <a:p>
            <a:pPr marL="457200" lvl="0" indent="-342900">
              <a:spcAft>
                <a:spcPts val="0"/>
              </a:spcAft>
              <a:buClr>
                <a:schemeClr val="dk1"/>
              </a:buClr>
              <a:buFont typeface="Arial" charset="0"/>
              <a:buChar char="•"/>
            </a:pP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Rows? </a:t>
            </a:r>
            <a:r>
              <a:rPr lang="mr-I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–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 Approximately 12 million rows per 1 csv file</a:t>
            </a:r>
          </a:p>
          <a:p>
            <a:pPr marL="457200" lvl="0" indent="-342900">
              <a:spcAft>
                <a:spcPts val="0"/>
              </a:spcAft>
              <a:buClr>
                <a:schemeClr val="dk1"/>
              </a:buClr>
              <a:buFont typeface="Arial" charset="0"/>
              <a:buChar char="•"/>
            </a:pP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Each row represents one single trip made by a NYC yellow cab</a:t>
            </a:r>
            <a:endParaRPr lang="en" dirty="0">
              <a:solidFill>
                <a:schemeClr val="tx1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483101" y="239303"/>
            <a:ext cx="2668988" cy="617004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800" b="1" dirty="0">
                <a:latin typeface="+mj-lt"/>
                <a:ea typeface="Roboto Slab"/>
                <a:cs typeface="Roboto Slab"/>
                <a:sym typeface="Roboto Slab"/>
              </a:rPr>
              <a:t>Data Cleaning</a:t>
            </a:r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65761" y="856307"/>
            <a:ext cx="3947157" cy="185641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Deleted: </a:t>
            </a:r>
            <a:b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</a:br>
            <a:r>
              <a:rPr lang="en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Store_and_fwd_flag</a:t>
            </a:r>
            <a:r>
              <a:rPr lang="en" sz="15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, VendorID, etc. </a:t>
            </a:r>
          </a:p>
          <a:p>
            <a: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n-US" sz="15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E</a:t>
            </a:r>
            <a:r>
              <a:rPr lang="en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rrors: </a:t>
            </a: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/>
            </a:r>
            <a:b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</a:b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-</a:t>
            </a:r>
            <a:r>
              <a:rPr lang="en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the </a:t>
            </a:r>
            <a:r>
              <a:rPr lang="en" sz="15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total_fare_amount is less than $</a:t>
            </a:r>
            <a:r>
              <a:rPr lang="en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2.50</a:t>
            </a: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/>
            </a:r>
            <a:b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</a:b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-</a:t>
            </a:r>
            <a:r>
              <a:rPr lang="en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pickup</a:t>
            </a: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 and dropoff </a:t>
            </a:r>
            <a:r>
              <a:rPr lang="en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latitude </a:t>
            </a:r>
            <a:r>
              <a:rPr lang="en" sz="15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and </a:t>
            </a:r>
            <a:r>
              <a:rPr lang="en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longitude</a:t>
            </a: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 is the same</a:t>
            </a:r>
            <a:endParaRPr lang="en" sz="1500" dirty="0">
              <a:solidFill>
                <a:schemeClr val="dk1"/>
              </a:solidFill>
              <a:latin typeface="+mj-lt"/>
              <a:ea typeface="Roboto Slab"/>
              <a:cs typeface="Roboto Slab"/>
              <a:sym typeface="Roboto Slab"/>
            </a:endParaRPr>
          </a:p>
        </p:txBody>
      </p:sp>
      <p:sp>
        <p:nvSpPr>
          <p:cNvPr id="269" name="Shape 269"/>
          <p:cNvSpPr txBox="1"/>
          <p:nvPr/>
        </p:nvSpPr>
        <p:spPr>
          <a:xfrm>
            <a:off x="483101" y="2963435"/>
            <a:ext cx="3009903" cy="73672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800" b="1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New Attributes</a:t>
            </a:r>
          </a:p>
        </p:txBody>
      </p:sp>
      <p:sp>
        <p:nvSpPr>
          <p:cNvPr id="270" name="Shape 270"/>
          <p:cNvSpPr txBox="1"/>
          <p:nvPr/>
        </p:nvSpPr>
        <p:spPr>
          <a:xfrm>
            <a:off x="365761" y="3593409"/>
            <a:ext cx="3947160" cy="26816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431800" lvl="0" indent="-285750" rtl="0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n" sz="15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Fare_group</a:t>
            </a:r>
          </a:p>
          <a:p>
            <a:pPr marL="889000" lvl="1" indent="-2857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n" sz="15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$2.50 - $5 =&gt;1 , $5 - $10 =&gt;2, $15 - $20 =&gt; 3, </a:t>
            </a:r>
            <a:r>
              <a:rPr lang="en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.</a:t>
            </a: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.</a:t>
            </a:r>
          </a:p>
          <a:p>
            <a:pPr marL="431800" indent="-285750">
              <a:lnSpc>
                <a:spcPct val="115000"/>
              </a:lnSpc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n" sz="15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Tip_group</a:t>
            </a:r>
          </a:p>
          <a:p>
            <a:pPr marL="889000" lvl="1" indent="-2857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n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$0 - $1 =&gt;1, $1 - $2 =&gt;2, </a:t>
            </a: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/>
            </a:r>
            <a:b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</a:br>
            <a:r>
              <a:rPr lang="en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$2 - $3 =&gt;3, …</a:t>
            </a:r>
          </a:p>
          <a:p>
            <a:pPr marL="889000" lvl="1" indent="-2857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n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&gt;$</a:t>
            </a:r>
            <a:r>
              <a:rPr lang="en" sz="15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20, invalid</a:t>
            </a:r>
          </a:p>
          <a:p>
            <a:pPr marL="431800" lvl="0" indent="-2857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n" sz="15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if_weekday</a:t>
            </a:r>
          </a:p>
          <a:p>
            <a:pPr marL="889000" lvl="1" indent="-2857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 charset="0"/>
              <a:buChar char="•"/>
            </a:pPr>
            <a:r>
              <a:rPr lang="en" sz="15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Weekday or Weekend</a:t>
            </a:r>
          </a:p>
        </p:txBody>
      </p:sp>
      <p:pic>
        <p:nvPicPr>
          <p:cNvPr id="271" name="Shape 271" descr="Screen Shot 2017-04-26 at 4.03.51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2489" y="4684363"/>
            <a:ext cx="1966391" cy="7983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Shape 272" descr="Screen Shot 2017-04-26 at 4.03.54 P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12489" y="3835467"/>
            <a:ext cx="4557191" cy="83482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5609967" y="333087"/>
            <a:ext cx="23834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</a:rPr>
              <a:t>Methods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3" name="Shape 268"/>
          <p:cNvSpPr txBox="1">
            <a:spLocks/>
          </p:cNvSpPr>
          <p:nvPr/>
        </p:nvSpPr>
        <p:spPr>
          <a:xfrm>
            <a:off x="4696732" y="856307"/>
            <a:ext cx="4049368" cy="21142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None/>
              <a:defRPr sz="12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57200" indent="-311150">
              <a:spcAft>
                <a:spcPts val="0"/>
              </a:spcAft>
              <a:buClr>
                <a:schemeClr val="dk1"/>
              </a:buClr>
              <a:buFont typeface="Arial" charset="0"/>
              <a:buChar char="•"/>
            </a:pP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Spark, SparkSQL, Python, AWS</a:t>
            </a:r>
          </a:p>
          <a:p>
            <a:pPr marL="457200" indent="-311150">
              <a:spcAft>
                <a:spcPts val="0"/>
              </a:spcAft>
              <a:buClr>
                <a:schemeClr val="dk1"/>
              </a:buClr>
              <a:buFont typeface="Arial" charset="0"/>
              <a:buChar char="•"/>
            </a:pP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Cluster size: 1 master 2 cores 4 tasks</a:t>
            </a:r>
          </a:p>
          <a:p>
            <a:pPr marL="457200" indent="-311150">
              <a:spcAft>
                <a:spcPts val="0"/>
              </a:spcAft>
              <a:buClr>
                <a:schemeClr val="dk1"/>
              </a:buClr>
              <a:buFont typeface="Arial" charset="0"/>
              <a:buChar char="•"/>
            </a:pP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Time Spent Data Preparation</a:t>
            </a:r>
            <a:b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</a:b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Locally:  9 hours for the data</a:t>
            </a:r>
            <a:b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</a:b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AWS: </a:t>
            </a:r>
            <a:r>
              <a:rPr lang="en-US" altLang="zh-TW" sz="15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2</a:t>
            </a: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 hours for the data</a:t>
            </a:r>
          </a:p>
          <a:p>
            <a:pPr marL="457200" indent="-311150">
              <a:spcAft>
                <a:spcPts val="0"/>
              </a:spcAft>
              <a:buClr>
                <a:schemeClr val="dk1"/>
              </a:buClr>
              <a:buFont typeface="Arial" charset="0"/>
              <a:buChar char="•"/>
            </a:pP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Time Spent Analyzing:</a:t>
            </a:r>
            <a:b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</a:b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Locally: </a:t>
            </a:r>
            <a:r>
              <a:rPr lang="en-US" altLang="zh-TW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4</a:t>
            </a:r>
            <a:r>
              <a:rPr lang="en-US" sz="1500" dirty="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 hours </a:t>
            </a:r>
            <a:endParaRPr lang="en-US" sz="1500" dirty="0">
              <a:solidFill>
                <a:schemeClr val="dk1"/>
              </a:solidFill>
              <a:latin typeface="+mj-lt"/>
              <a:ea typeface="Roboto Slab"/>
              <a:cs typeface="Roboto Slab"/>
              <a:sym typeface="Roboto Slab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78729" y="3070189"/>
            <a:ext cx="3624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b="1" dirty="0" smtClean="0">
                <a:solidFill>
                  <a:srgbClr val="FFFFFF"/>
                </a:solidFill>
                <a:ea typeface="Roboto Slab"/>
                <a:cs typeface="Roboto Slab"/>
                <a:sym typeface="Roboto Slab"/>
              </a:rPr>
              <a:t>The cleaned dataset</a:t>
            </a:r>
            <a:endParaRPr lang="en" sz="2800" b="1" dirty="0">
              <a:solidFill>
                <a:srgbClr val="FFFFFF"/>
              </a:solidFill>
              <a:ea typeface="Roboto Slab"/>
              <a:cs typeface="Roboto Slab"/>
              <a:sym typeface="Roboto Slab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 txBox="1">
            <a:spLocks noGrp="1"/>
          </p:cNvSpPr>
          <p:nvPr>
            <p:ph type="title"/>
          </p:nvPr>
        </p:nvSpPr>
        <p:spPr>
          <a:xfrm>
            <a:off x="324229" y="229560"/>
            <a:ext cx="8520600" cy="580622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 smtClean="0">
                <a:latin typeface="+mj-lt"/>
                <a:ea typeface="Roboto Slab"/>
                <a:cs typeface="Roboto Slab"/>
                <a:sym typeface="Roboto Slab"/>
              </a:rPr>
              <a:t>Goals</a:t>
            </a:r>
            <a:endParaRPr lang="en" b="1" dirty="0">
              <a:latin typeface="+mj-lt"/>
              <a:ea typeface="Roboto Slab"/>
              <a:cs typeface="Roboto Slab"/>
              <a:sym typeface="Roboto Slab"/>
            </a:endParaRPr>
          </a:p>
        </p:txBody>
      </p:sp>
      <p:sp>
        <p:nvSpPr>
          <p:cNvPr id="262" name="Shape 262"/>
          <p:cNvSpPr txBox="1">
            <a:spLocks noGrp="1"/>
          </p:cNvSpPr>
          <p:nvPr>
            <p:ph type="body" idx="1"/>
          </p:nvPr>
        </p:nvSpPr>
        <p:spPr>
          <a:xfrm>
            <a:off x="312698" y="822042"/>
            <a:ext cx="8497537" cy="2275841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What are the best hours for NYC yellow cab drivers to pick up customers?</a:t>
            </a:r>
            <a:br>
              <a:rPr lang="en-US" dirty="0" smtClean="0">
                <a:solidFill>
                  <a:schemeClr val="tx1"/>
                </a:solidFill>
              </a:rPr>
            </a:br>
            <a:endParaRPr lang="en-US" dirty="0" smtClean="0">
              <a:solidFill>
                <a:schemeClr val="tx1"/>
              </a:solidFill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Which months are profitable for NYC yellow cab drivers? 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dirty="0">
              <a:solidFill>
                <a:schemeClr val="tx1"/>
              </a:solidFill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What are the top five pick-up locations?</a:t>
            </a: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endParaRPr lang="en-US" dirty="0">
              <a:solidFill>
                <a:schemeClr val="tx1"/>
              </a:solidFill>
            </a:endParaRPr>
          </a:p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 smtClean="0">
                <a:solidFill>
                  <a:schemeClr val="tx1"/>
                </a:solidFill>
              </a:rPr>
              <a:t>What time/day does tips/pick-ups occur the most?</a:t>
            </a:r>
          </a:p>
        </p:txBody>
      </p:sp>
      <p:sp>
        <p:nvSpPr>
          <p:cNvPr id="2" name="Rectangle 1"/>
          <p:cNvSpPr/>
          <p:nvPr/>
        </p:nvSpPr>
        <p:spPr>
          <a:xfrm>
            <a:off x="324229" y="3097883"/>
            <a:ext cx="31822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  <a:ea typeface="Roboto Slab"/>
                <a:cs typeface="Roboto Slab"/>
                <a:sym typeface="Roboto Slab"/>
              </a:rPr>
              <a:t>Literature Review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9635" y="3731626"/>
            <a:ext cx="85206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>
                <a:solidFill>
                  <a:schemeClr val="tx1"/>
                </a:solidFill>
              </a:rPr>
              <a:t>“How does taxi driver behavior impact their profits? Discerning the real driving from large scale GPS traces?” </a:t>
            </a:r>
            <a:r>
              <a:rPr lang="en-US" sz="1800" dirty="0">
                <a:solidFill>
                  <a:schemeClr val="tx1"/>
                </a:solidFill>
              </a:rPr>
              <a:t>- </a:t>
            </a:r>
            <a:r>
              <a:rPr lang="en-US" sz="1800" dirty="0" err="1">
                <a:solidFill>
                  <a:schemeClr val="tx1"/>
                </a:solidFill>
              </a:rPr>
              <a:t>Teerayut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 smtClean="0">
                <a:solidFill>
                  <a:schemeClr val="tx1"/>
                </a:solidFill>
              </a:rPr>
              <a:t>Horanont</a:t>
            </a:r>
            <a:r>
              <a:rPr lang="en-US" sz="1800" dirty="0">
                <a:solidFill>
                  <a:schemeClr val="tx1"/>
                </a:solidFill>
              </a:rPr>
              <a:t>, </a:t>
            </a:r>
            <a:r>
              <a:rPr lang="en-US" sz="1800" dirty="0" err="1">
                <a:solidFill>
                  <a:schemeClr val="tx1"/>
                </a:solidFill>
              </a:rPr>
              <a:t>Thananut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Phiboonbanakit</a:t>
            </a:r>
            <a:r>
              <a:rPr lang="en-US" sz="1800" dirty="0">
                <a:solidFill>
                  <a:schemeClr val="tx1"/>
                </a:solidFill>
              </a:rPr>
              <a:t> from </a:t>
            </a:r>
            <a:r>
              <a:rPr lang="en-US" sz="1800" dirty="0" err="1">
                <a:solidFill>
                  <a:schemeClr val="tx1"/>
                </a:solidFill>
              </a:rPr>
              <a:t>Sirindhorn</a:t>
            </a:r>
            <a:r>
              <a:rPr lang="en-US" sz="1800" dirty="0">
                <a:solidFill>
                  <a:schemeClr val="tx1"/>
                </a:solidFill>
              </a:rPr>
              <a:t> International </a:t>
            </a:r>
            <a:r>
              <a:rPr lang="en-US" sz="1800" dirty="0" smtClean="0">
                <a:solidFill>
                  <a:schemeClr val="tx1"/>
                </a:solidFill>
              </a:rPr>
              <a:t>Institute of Technology</a:t>
            </a:r>
          </a:p>
          <a:p>
            <a:endParaRPr lang="en-US" sz="1800" dirty="0">
              <a:solidFill>
                <a:schemeClr val="tx1"/>
              </a:solidFill>
            </a:endParaRPr>
          </a:p>
          <a:p>
            <a:r>
              <a:rPr lang="en-US" sz="1800" dirty="0">
                <a:solidFill>
                  <a:schemeClr val="tx1"/>
                </a:solidFill>
              </a:rPr>
              <a:t>The conclusion: </a:t>
            </a:r>
            <a:r>
              <a:rPr lang="en-US" altLang="zh-TW" sz="1800" dirty="0" smtClean="0">
                <a:solidFill>
                  <a:schemeClr val="tx1"/>
                </a:solidFill>
              </a:rPr>
              <a:t>“</a:t>
            </a:r>
            <a:r>
              <a:rPr lang="en-US" sz="1800" dirty="0" smtClean="0">
                <a:solidFill>
                  <a:schemeClr val="tx1"/>
                </a:solidFill>
              </a:rPr>
              <a:t>The </a:t>
            </a:r>
            <a:r>
              <a:rPr lang="en-US" sz="1800" dirty="0">
                <a:solidFill>
                  <a:schemeClr val="tx1"/>
                </a:solidFill>
              </a:rPr>
              <a:t>highest chance to get </a:t>
            </a:r>
            <a:r>
              <a:rPr lang="en-US" sz="1800" dirty="0" smtClean="0">
                <a:solidFill>
                  <a:schemeClr val="tx1"/>
                </a:solidFill>
              </a:rPr>
              <a:t>customers is </a:t>
            </a:r>
            <a:r>
              <a:rPr lang="en-US" sz="1800" dirty="0">
                <a:solidFill>
                  <a:schemeClr val="tx1"/>
                </a:solidFill>
              </a:rPr>
              <a:t>in the weekday rush hours between 7am and </a:t>
            </a:r>
            <a:r>
              <a:rPr lang="en-US" sz="1800" dirty="0" smtClean="0">
                <a:solidFill>
                  <a:schemeClr val="tx1"/>
                </a:solidFill>
              </a:rPr>
              <a:t>10am and </a:t>
            </a:r>
            <a:r>
              <a:rPr lang="en-US" sz="1800" dirty="0">
                <a:solidFill>
                  <a:schemeClr val="tx1"/>
                </a:solidFill>
              </a:rPr>
              <a:t>at the midnight for the weekend. The </a:t>
            </a:r>
            <a:r>
              <a:rPr lang="en-US" sz="1800" dirty="0" smtClean="0">
                <a:solidFill>
                  <a:schemeClr val="tx1"/>
                </a:solidFill>
              </a:rPr>
              <a:t>increased profits </a:t>
            </a:r>
            <a:r>
              <a:rPr lang="en-US" sz="1800" dirty="0">
                <a:solidFill>
                  <a:schemeClr val="tx1"/>
                </a:solidFill>
              </a:rPr>
              <a:t>were mainly based on the distance. Finally, </a:t>
            </a:r>
            <a:r>
              <a:rPr lang="en-US" sz="1800" dirty="0" smtClean="0">
                <a:solidFill>
                  <a:schemeClr val="tx1"/>
                </a:solidFill>
              </a:rPr>
              <a:t>the hotspot </a:t>
            </a:r>
            <a:r>
              <a:rPr lang="en-US" sz="1800" dirty="0">
                <a:solidFill>
                  <a:schemeClr val="tx1"/>
                </a:solidFill>
              </a:rPr>
              <a:t>of taxicabs destinations can be observed at </a:t>
            </a:r>
            <a:r>
              <a:rPr lang="en-US" sz="1800" dirty="0" smtClean="0">
                <a:solidFill>
                  <a:schemeClr val="tx1"/>
                </a:solidFill>
              </a:rPr>
              <a:t>the interchange </a:t>
            </a:r>
            <a:r>
              <a:rPr lang="en-US" sz="1800" dirty="0">
                <a:solidFill>
                  <a:schemeClr val="tx1"/>
                </a:solidFill>
              </a:rPr>
              <a:t>of major public transportation. </a:t>
            </a:r>
            <a:r>
              <a:rPr lang="en-US" sz="1800" dirty="0" smtClean="0">
                <a:solidFill>
                  <a:schemeClr val="tx1"/>
                </a:solidFill>
              </a:rPr>
              <a:t>These results </a:t>
            </a:r>
            <a:r>
              <a:rPr lang="en-US" sz="1800" dirty="0">
                <a:solidFill>
                  <a:schemeClr val="tx1"/>
                </a:solidFill>
              </a:rPr>
              <a:t>uncover taxi driving behavior on one of </a:t>
            </a:r>
            <a:r>
              <a:rPr lang="en-US" sz="1800" dirty="0" smtClean="0">
                <a:solidFill>
                  <a:schemeClr val="tx1"/>
                </a:solidFill>
              </a:rPr>
              <a:t>the densest </a:t>
            </a:r>
            <a:r>
              <a:rPr lang="en-US" sz="1800" dirty="0">
                <a:solidFill>
                  <a:schemeClr val="tx1"/>
                </a:solidFill>
              </a:rPr>
              <a:t>network in Bangkok and yields great benefit </a:t>
            </a:r>
            <a:r>
              <a:rPr lang="en-US" sz="1800" dirty="0" smtClean="0">
                <a:solidFill>
                  <a:schemeClr val="tx1"/>
                </a:solidFill>
              </a:rPr>
              <a:t>for both </a:t>
            </a:r>
            <a:r>
              <a:rPr lang="en-US" sz="1800" dirty="0">
                <a:solidFill>
                  <a:schemeClr val="tx1"/>
                </a:solidFill>
              </a:rPr>
              <a:t>taxi drivers and passengers</a:t>
            </a:r>
            <a:r>
              <a:rPr lang="en-US" sz="1800" dirty="0" smtClean="0">
                <a:solidFill>
                  <a:schemeClr val="tx1"/>
                </a:solidFill>
              </a:rPr>
              <a:t>.</a:t>
            </a:r>
            <a:r>
              <a:rPr lang="en-US" altLang="zh-TW" sz="1800" dirty="0" smtClean="0">
                <a:solidFill>
                  <a:schemeClr val="tx1"/>
                </a:solidFill>
              </a:rPr>
              <a:t>”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4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738111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88" t="3509" r="5867" b="45262"/>
          <a:stretch/>
        </p:blipFill>
        <p:spPr>
          <a:xfrm>
            <a:off x="625989" y="1283400"/>
            <a:ext cx="3714635" cy="23286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9" t="3333" r="5868" b="46842"/>
          <a:stretch/>
        </p:blipFill>
        <p:spPr>
          <a:xfrm>
            <a:off x="4726361" y="1283400"/>
            <a:ext cx="3633382" cy="232246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79" t="4106" r="7746" b="46842"/>
          <a:stretch/>
        </p:blipFill>
        <p:spPr>
          <a:xfrm>
            <a:off x="625989" y="4080811"/>
            <a:ext cx="3714635" cy="25673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9" t="4036" r="6548" b="45262"/>
          <a:stretch/>
        </p:blipFill>
        <p:spPr>
          <a:xfrm>
            <a:off x="4726361" y="4080811"/>
            <a:ext cx="3633382" cy="2567397"/>
          </a:xfrm>
          <a:prstGeom prst="rect">
            <a:avLst/>
          </a:prstGeom>
        </p:spPr>
      </p:pic>
      <p:sp>
        <p:nvSpPr>
          <p:cNvPr id="10" name="Shape 336"/>
          <p:cNvSpPr txBox="1">
            <a:spLocks/>
          </p:cNvSpPr>
          <p:nvPr/>
        </p:nvSpPr>
        <p:spPr>
          <a:xfrm>
            <a:off x="388726" y="3612031"/>
            <a:ext cx="6965113" cy="763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>
              <a:buClr>
                <a:schemeClr val="dk2"/>
              </a:buClr>
              <a:buSzPct val="39285"/>
              <a:buFont typeface="Arial"/>
              <a:buNone/>
            </a:pPr>
            <a:r>
              <a:rPr lang="en" sz="1800" b="1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Total Tip sum vs Fare sum</a:t>
            </a:r>
            <a:r>
              <a:rPr lang="en-US" sz="1800" b="1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 by every 2-hour</a:t>
            </a:r>
            <a:endParaRPr lang="en" sz="1800" b="1" dirty="0" smtClean="0">
              <a:solidFill>
                <a:schemeClr val="tx1"/>
              </a:solidFill>
              <a:latin typeface="+mj-lt"/>
              <a:ea typeface="Roboto Slab"/>
              <a:cs typeface="Roboto Slab"/>
              <a:sym typeface="Roboto Slab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8727" y="240526"/>
            <a:ext cx="18020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 smtClean="0">
                <a:solidFill>
                  <a:schemeClr val="tx1"/>
                </a:solidFill>
                <a:ea typeface="Roboto Slab"/>
                <a:cs typeface="Roboto Slab"/>
                <a:sym typeface="Roboto Slab"/>
              </a:rPr>
              <a:t>Findings:</a:t>
            </a:r>
            <a:endParaRPr lang="en-US" sz="2800" dirty="0"/>
          </a:p>
        </p:txBody>
      </p:sp>
      <p:sp>
        <p:nvSpPr>
          <p:cNvPr id="11" name="Rectangle 10"/>
          <p:cNvSpPr/>
          <p:nvPr/>
        </p:nvSpPr>
        <p:spPr>
          <a:xfrm>
            <a:off x="388727" y="817966"/>
            <a:ext cx="69685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1800" b="1" dirty="0" smtClean="0">
                <a:solidFill>
                  <a:schemeClr val="tx1"/>
                </a:solidFill>
                <a:ea typeface="Roboto Slab"/>
                <a:cs typeface="Roboto Slab"/>
                <a:sym typeface="Roboto Slab"/>
              </a:rPr>
              <a:t>Total Tip frequency vs Pickup(fare) frequency</a:t>
            </a:r>
            <a:r>
              <a:rPr lang="en-US" sz="1800" b="1" dirty="0" smtClean="0">
                <a:solidFill>
                  <a:schemeClr val="tx1"/>
                </a:solidFill>
                <a:ea typeface="Roboto Slab"/>
                <a:cs typeface="Roboto Slab"/>
                <a:sym typeface="Roboto Slab"/>
              </a:rPr>
              <a:t> by every 2-hour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 txBox="1">
            <a:spLocks noGrp="1"/>
          </p:cNvSpPr>
          <p:nvPr>
            <p:ph type="title"/>
          </p:nvPr>
        </p:nvSpPr>
        <p:spPr>
          <a:xfrm>
            <a:off x="448178" y="266052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b="1" dirty="0">
                <a:solidFill>
                  <a:schemeClr val="tx1"/>
                </a:solidFill>
                <a:ea typeface="Roboto Slab"/>
                <a:cs typeface="Roboto Slab"/>
                <a:sym typeface="Roboto Slab"/>
              </a:rPr>
              <a:t>Findings:</a:t>
            </a:r>
            <a:r>
              <a:rPr lang="en-US" dirty="0"/>
              <a:t/>
            </a:r>
            <a:br>
              <a:rPr lang="en-US" dirty="0"/>
            </a:br>
            <a:endParaRPr dirty="0">
              <a:latin typeface="+mj-lt"/>
            </a:endParaRPr>
          </a:p>
        </p:txBody>
      </p:sp>
      <p:sp>
        <p:nvSpPr>
          <p:cNvPr id="5" name="Shape 359"/>
          <p:cNvSpPr txBox="1">
            <a:spLocks/>
          </p:cNvSpPr>
          <p:nvPr/>
        </p:nvSpPr>
        <p:spPr>
          <a:xfrm>
            <a:off x="298052" y="932935"/>
            <a:ext cx="5476076" cy="32971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" sz="1800" b="1" dirty="0" smtClean="0">
                <a:latin typeface="+mj-lt"/>
                <a:ea typeface="Roboto Slab"/>
                <a:cs typeface="Roboto Slab"/>
                <a:sym typeface="Roboto Slab"/>
              </a:rPr>
              <a:t>Total Tip vs </a:t>
            </a:r>
            <a:r>
              <a:rPr lang="en-US" sz="1800" b="1" dirty="0" smtClean="0">
                <a:latin typeface="+mj-lt"/>
                <a:ea typeface="Roboto Slab"/>
                <a:cs typeface="Roboto Slab"/>
                <a:sym typeface="Roboto Slab"/>
              </a:rPr>
              <a:t>Total f</a:t>
            </a:r>
            <a:r>
              <a:rPr lang="en" sz="1800" b="1" dirty="0" smtClean="0">
                <a:latin typeface="+mj-lt"/>
                <a:ea typeface="Roboto Slab"/>
                <a:cs typeface="Roboto Slab"/>
                <a:sym typeface="Roboto Slab"/>
              </a:rPr>
              <a:t>are </a:t>
            </a:r>
            <a:r>
              <a:rPr lang="en-US" sz="1800" b="1" dirty="0" smtClean="0">
                <a:latin typeface="+mj-lt"/>
                <a:ea typeface="Roboto Slab"/>
                <a:cs typeface="Roboto Slab"/>
                <a:sym typeface="Roboto Slab"/>
              </a:rPr>
              <a:t>frequency by each month</a:t>
            </a:r>
            <a:endParaRPr lang="en" sz="1800" b="1" dirty="0" smtClean="0">
              <a:latin typeface="+mj-lt"/>
              <a:ea typeface="Roboto Slab"/>
              <a:cs typeface="Roboto Slab"/>
              <a:sym typeface="Roboto Slab"/>
            </a:endParaRPr>
          </a:p>
          <a:p>
            <a:endParaRPr lang="en" dirty="0" smtClean="0">
              <a:latin typeface="+mj-lt"/>
              <a:ea typeface="Roboto Slab"/>
              <a:cs typeface="Roboto Slab"/>
              <a:sym typeface="Roboto Slab"/>
            </a:endParaRPr>
          </a:p>
          <a:p>
            <a:pPr>
              <a:buClr>
                <a:schemeClr val="dk2"/>
              </a:buClr>
              <a:buSzPct val="39285"/>
              <a:buFont typeface="Arial"/>
              <a:buNone/>
            </a:pPr>
            <a:endParaRPr lang="en" dirty="0" smtClean="0">
              <a:latin typeface="+mj-lt"/>
              <a:ea typeface="Roboto Slab"/>
              <a:cs typeface="Roboto Slab"/>
              <a:sym typeface="Roboto Slab"/>
            </a:endParaRPr>
          </a:p>
          <a:p>
            <a:endParaRPr lang="en" dirty="0">
              <a:latin typeface="+mj-lt"/>
              <a:ea typeface="Roboto Slab"/>
              <a:cs typeface="Roboto Slab"/>
              <a:sym typeface="Roboto Slab"/>
            </a:endParaRPr>
          </a:p>
        </p:txBody>
      </p:sp>
      <p:pic>
        <p:nvPicPr>
          <p:cNvPr id="1027" name="Picture 3" descr="ips_months_coun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178" y="1559958"/>
            <a:ext cx="3919106" cy="293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onths_count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9546" y="1559958"/>
            <a:ext cx="3919106" cy="2939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3" name="TextBox 2"/>
          <p:cNvSpPr txBox="1"/>
          <p:nvPr/>
        </p:nvSpPr>
        <p:spPr>
          <a:xfrm>
            <a:off x="448178" y="4787153"/>
            <a:ext cx="83704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For Sat and Sun, August is surprisingly low in terms of the number of pickups even though we assumed that summer is the busiest season for taxi drivers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For Fri and Sat, April is extremely high in terms of the number of pickups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1800" dirty="0" smtClean="0">
                <a:solidFill>
                  <a:schemeClr val="tx1"/>
                </a:solidFill>
              </a:rPr>
              <a:t>For Thurs, March is relatively high in terms of the number of pickups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 txBox="1">
            <a:spLocks noGrp="1"/>
          </p:cNvSpPr>
          <p:nvPr>
            <p:ph type="title"/>
          </p:nvPr>
        </p:nvSpPr>
        <p:spPr>
          <a:xfrm>
            <a:off x="226207" y="116489"/>
            <a:ext cx="8520600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dirty="0" smtClean="0">
                <a:latin typeface="+mj-lt"/>
                <a:ea typeface="Roboto Slab"/>
                <a:cs typeface="Roboto Slab"/>
                <a:sym typeface="Roboto Slab"/>
              </a:rPr>
              <a:t>K-means clustering, </a:t>
            </a:r>
            <a:r>
              <a:rPr lang="en" b="1" dirty="0" smtClean="0">
                <a:latin typeface="+mj-lt"/>
                <a:ea typeface="Roboto Slab"/>
                <a:cs typeface="Roboto Slab"/>
                <a:sym typeface="Roboto Slab"/>
              </a:rPr>
              <a:t>K </a:t>
            </a:r>
            <a:r>
              <a:rPr lang="en" b="1" dirty="0">
                <a:latin typeface="+mj-lt"/>
                <a:ea typeface="Roboto Slab"/>
                <a:cs typeface="Roboto Slab"/>
                <a:sym typeface="Roboto Slab"/>
              </a:rPr>
              <a:t>= 5</a:t>
            </a:r>
          </a:p>
        </p:txBody>
      </p:sp>
      <p:pic>
        <p:nvPicPr>
          <p:cNvPr id="294" name="Shape 294" descr="5centroids_pickup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5613" y="4135902"/>
            <a:ext cx="3485490" cy="260642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Shape 295"/>
          <p:cNvSpPr txBox="1"/>
          <p:nvPr/>
        </p:nvSpPr>
        <p:spPr>
          <a:xfrm>
            <a:off x="5840908" y="3683902"/>
            <a:ext cx="1374900" cy="564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PICK-UP</a:t>
            </a:r>
          </a:p>
        </p:txBody>
      </p:sp>
      <p:pic>
        <p:nvPicPr>
          <p:cNvPr id="296" name="Shape 296" descr="5centroids_dropoff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85613" y="844996"/>
            <a:ext cx="3485490" cy="2674699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Shape 297"/>
          <p:cNvSpPr txBox="1"/>
          <p:nvPr/>
        </p:nvSpPr>
        <p:spPr>
          <a:xfrm>
            <a:off x="5697388" y="16316"/>
            <a:ext cx="2003100" cy="115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 dirty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DROP-OFF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743" y="1972824"/>
            <a:ext cx="3814879" cy="2861159"/>
          </a:xfrm>
          <a:prstGeom prst="rect">
            <a:avLst/>
          </a:prstGeom>
        </p:spPr>
      </p:pic>
      <p:sp>
        <p:nvSpPr>
          <p:cNvPr id="10" name="Shape 297"/>
          <p:cNvSpPr txBox="1"/>
          <p:nvPr/>
        </p:nvSpPr>
        <p:spPr>
          <a:xfrm>
            <a:off x="806738" y="1170416"/>
            <a:ext cx="3814879" cy="1154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00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Before </a:t>
            </a:r>
            <a:r>
              <a:rPr lang="en-US" sz="2000" smtClean="0">
                <a:solidFill>
                  <a:schemeClr val="dk1"/>
                </a:solidFill>
                <a:latin typeface="+mj-lt"/>
                <a:ea typeface="Roboto Slab"/>
                <a:cs typeface="Roboto Slab"/>
                <a:sym typeface="Roboto Slab"/>
              </a:rPr>
              <a:t>cleaning (Not in NYC)</a:t>
            </a:r>
            <a:endParaRPr lang="en" sz="2000" dirty="0">
              <a:solidFill>
                <a:schemeClr val="dk1"/>
              </a:solidFill>
              <a:latin typeface="+mj-lt"/>
              <a:ea typeface="Roboto Slab"/>
              <a:cs typeface="Roboto Slab"/>
              <a:sym typeface="Roboto Slab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 txBox="1">
            <a:spLocks noGrp="1"/>
          </p:cNvSpPr>
          <p:nvPr>
            <p:ph type="title"/>
          </p:nvPr>
        </p:nvSpPr>
        <p:spPr>
          <a:xfrm>
            <a:off x="311700" y="276597"/>
            <a:ext cx="4271700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>
                <a:latin typeface="+mj-lt"/>
                <a:ea typeface="Roboto Slab"/>
                <a:cs typeface="Roboto Slab"/>
                <a:sym typeface="Roboto Slab"/>
              </a:rPr>
              <a:t>5 Centroids for Pick-up</a:t>
            </a:r>
          </a:p>
        </p:txBody>
      </p:sp>
      <p:pic>
        <p:nvPicPr>
          <p:cNvPr id="303" name="Shape 303" descr="kmeans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7825" y="1356966"/>
            <a:ext cx="3791354" cy="3820974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Shape 304"/>
          <p:cNvSpPr txBox="1"/>
          <p:nvPr/>
        </p:nvSpPr>
        <p:spPr>
          <a:xfrm>
            <a:off x="198975" y="779154"/>
            <a:ext cx="4384425" cy="23575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JFK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 airport</a:t>
            </a:r>
            <a:endParaRPr lang="en" dirty="0">
              <a:solidFill>
                <a:srgbClr val="FFFFFF"/>
              </a:solidFill>
              <a:latin typeface="+mj-lt"/>
              <a:ea typeface="Roboto Slab"/>
              <a:cs typeface="Roboto Slab"/>
              <a:sym typeface="Roboto Slab"/>
            </a:endParaRPr>
          </a:p>
          <a:p>
            <a:pPr marL="457200" lvl="0" indent="-3175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LGA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 airport</a:t>
            </a:r>
            <a:endParaRPr lang="en" dirty="0">
              <a:solidFill>
                <a:srgbClr val="FFFFFF"/>
              </a:solidFill>
              <a:latin typeface="+mj-lt"/>
              <a:ea typeface="Roboto Slab"/>
              <a:cs typeface="Roboto Slab"/>
              <a:sym typeface="Roboto Slab"/>
            </a:endParaRPr>
          </a:p>
          <a:p>
            <a:pPr marL="457200" lvl="0" indent="-3175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So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H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o</a:t>
            </a:r>
            <a:r>
              <a:rPr lang="en-US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in Downtown</a:t>
            </a:r>
            <a:endParaRPr lang="en" dirty="0">
              <a:solidFill>
                <a:srgbClr val="FFFFFF"/>
              </a:solidFill>
              <a:latin typeface="+mj-lt"/>
              <a:ea typeface="Roboto Slab"/>
              <a:cs typeface="Roboto Slab"/>
              <a:sym typeface="Roboto Slab"/>
            </a:endParaRPr>
          </a:p>
          <a:p>
            <a:pPr marL="457200" lvl="0" indent="-3175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Time 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Square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 in Midtown</a:t>
            </a:r>
            <a:endParaRPr lang="en" dirty="0">
              <a:solidFill>
                <a:srgbClr val="FFFFFF"/>
              </a:solidFill>
              <a:latin typeface="+mj-lt"/>
              <a:ea typeface="Roboto Slab"/>
              <a:cs typeface="Roboto Slab"/>
              <a:sym typeface="Roboto Slab"/>
            </a:endParaRPr>
          </a:p>
          <a:p>
            <a:pPr marL="457200" lvl="0" indent="-317500" rtl="0">
              <a:lnSpc>
                <a:spcPct val="160000"/>
              </a:lnSpc>
              <a:spcBef>
                <a:spcPts val="500"/>
              </a:spcBef>
              <a:buClr>
                <a:srgbClr val="FFFFFF"/>
              </a:buClr>
              <a:buFont typeface="Wingdings"/>
              <a:buChar char="§"/>
            </a:pPr>
            <a:r>
              <a:rPr lang="en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Metropolitan 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Museum</a:t>
            </a:r>
            <a:r>
              <a:rPr lang="en-US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in Uptown</a:t>
            </a:r>
            <a:endParaRPr lang="en" dirty="0">
              <a:solidFill>
                <a:srgbClr val="FFFFFF"/>
              </a:solidFill>
              <a:latin typeface="+mj-lt"/>
              <a:ea typeface="Roboto Slab"/>
              <a:cs typeface="Roboto Slab"/>
              <a:sym typeface="Roboto Slab"/>
            </a:endParaRPr>
          </a:p>
        </p:txBody>
      </p:sp>
      <p:sp>
        <p:nvSpPr>
          <p:cNvPr id="305" name="Shape 305"/>
          <p:cNvSpPr txBox="1">
            <a:spLocks noGrp="1"/>
          </p:cNvSpPr>
          <p:nvPr>
            <p:ph type="title"/>
          </p:nvPr>
        </p:nvSpPr>
        <p:spPr>
          <a:xfrm>
            <a:off x="311700" y="3250042"/>
            <a:ext cx="4271700" cy="763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b="1" dirty="0">
                <a:latin typeface="+mj-lt"/>
                <a:ea typeface="Roboto Slab"/>
                <a:cs typeface="Roboto Slab"/>
                <a:sym typeface="Roboto Slab"/>
              </a:rPr>
              <a:t>5 Centroids for Drop-off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306" name="Shape 306"/>
          <p:cNvSpPr txBox="1"/>
          <p:nvPr/>
        </p:nvSpPr>
        <p:spPr>
          <a:xfrm>
            <a:off x="198975" y="3795042"/>
            <a:ext cx="4616774" cy="285459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60000"/>
              </a:lnSpc>
              <a:spcBef>
                <a:spcPts val="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Cooper Hewitt Smithsonian Design Museum (5 Ave &amp; E 91st)</a:t>
            </a:r>
          </a:p>
          <a:p>
            <a:pPr marL="457200" lvl="0" indent="-3175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Bryant Park (42nd </a:t>
            </a:r>
            <a:r>
              <a:rPr lang="en-US" dirty="0" err="1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S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t </a:t>
            </a:r>
            <a:r>
              <a:rPr lang="en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&amp; 5th </a:t>
            </a:r>
            <a:r>
              <a:rPr lang="en-US" dirty="0" err="1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A</a:t>
            </a:r>
            <a:r>
              <a:rPr lang="en" dirty="0" err="1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ve</a:t>
            </a:r>
            <a:r>
              <a:rPr lang="en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)</a:t>
            </a:r>
          </a:p>
          <a:p>
            <a:pPr marL="457200" lvl="0" indent="-3175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94b E Broadway (Near Chinatown)</a:t>
            </a:r>
          </a:p>
          <a:p>
            <a:pPr marL="457200" lvl="0" indent="-317500" rtl="0">
              <a:lnSpc>
                <a:spcPct val="160000"/>
              </a:lnSpc>
              <a:spcBef>
                <a:spcPts val="500"/>
              </a:spcBef>
              <a:spcAft>
                <a:spcPts val="500"/>
              </a:spcAft>
              <a:buClr>
                <a:srgbClr val="FFFFFF"/>
              </a:buClr>
              <a:buFont typeface="Wingdings"/>
              <a:buChar char="§"/>
            </a:pPr>
            <a:r>
              <a:rPr lang="en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Holiday Inn Express New York 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around </a:t>
            </a:r>
            <a:r>
              <a:rPr lang="en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JFK </a:t>
            </a:r>
            <a:r>
              <a:rPr lang="en-US" dirty="0" smtClean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airport</a:t>
            </a:r>
            <a:endParaRPr lang="en" dirty="0">
              <a:solidFill>
                <a:srgbClr val="FFFFFF"/>
              </a:solidFill>
              <a:latin typeface="+mj-lt"/>
              <a:ea typeface="Roboto Slab"/>
              <a:cs typeface="Roboto Slab"/>
              <a:sym typeface="Roboto Slab"/>
            </a:endParaRPr>
          </a:p>
          <a:p>
            <a:pPr marL="457200" lvl="0" indent="-317500" rtl="0">
              <a:lnSpc>
                <a:spcPct val="160000"/>
              </a:lnSpc>
              <a:spcBef>
                <a:spcPts val="500"/>
              </a:spcBef>
              <a:buClr>
                <a:srgbClr val="FFFFFF"/>
              </a:buClr>
              <a:buFont typeface="Wingdings"/>
              <a:buChar char="§"/>
            </a:pPr>
            <a:r>
              <a:rPr lang="en" dirty="0">
                <a:solidFill>
                  <a:srgbClr val="FFFFFF"/>
                </a:solidFill>
                <a:latin typeface="+mj-lt"/>
                <a:ea typeface="Roboto Slab"/>
                <a:cs typeface="Roboto Slab"/>
                <a:sym typeface="Roboto Slab"/>
              </a:rPr>
              <a:t>Gorman Playground (3 blocks away from LGA)</a:t>
            </a:r>
          </a:p>
          <a:p>
            <a:pPr lvl="0" rtl="0">
              <a:spcBef>
                <a:spcPts val="0"/>
              </a:spcBef>
              <a:buNone/>
            </a:pPr>
            <a:endParaRPr dirty="0">
              <a:solidFill>
                <a:srgbClr val="FFFFFF"/>
              </a:solidFill>
              <a:latin typeface="+mj-lt"/>
              <a:ea typeface="Roboto Slab"/>
              <a:cs typeface="Roboto Slab"/>
              <a:sym typeface="Roboto Slab"/>
            </a:endParaRPr>
          </a:p>
        </p:txBody>
      </p:sp>
      <p:pic>
        <p:nvPicPr>
          <p:cNvPr id="7" name="Shape 312" descr="Kmeans_1-20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7466" y="1533204"/>
            <a:ext cx="3833274" cy="386537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3" name="TextBox 2"/>
          <p:cNvSpPr txBox="1"/>
          <p:nvPr/>
        </p:nvSpPr>
        <p:spPr>
          <a:xfrm>
            <a:off x="4685476" y="1533204"/>
            <a:ext cx="16799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K = 1 to 20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2" t="3684" r="6321" b="45965"/>
          <a:stretch/>
        </p:blipFill>
        <p:spPr>
          <a:xfrm>
            <a:off x="4833021" y="689235"/>
            <a:ext cx="3689460" cy="2743199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2" t="3862" r="6094" b="46139"/>
          <a:stretch/>
        </p:blipFill>
        <p:spPr>
          <a:xfrm>
            <a:off x="615276" y="735851"/>
            <a:ext cx="3536421" cy="2604342"/>
          </a:xfrm>
          <a:prstGeom prst="rect">
            <a:avLst/>
          </a:prstGeom>
        </p:spPr>
      </p:pic>
      <p:sp>
        <p:nvSpPr>
          <p:cNvPr id="383" name="Shape 383"/>
          <p:cNvSpPr/>
          <p:nvPr/>
        </p:nvSpPr>
        <p:spPr>
          <a:xfrm>
            <a:off x="3066443" y="1050539"/>
            <a:ext cx="182113" cy="273499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4" name="Shape 384"/>
          <p:cNvSpPr/>
          <p:nvPr/>
        </p:nvSpPr>
        <p:spPr>
          <a:xfrm>
            <a:off x="3066444" y="2664568"/>
            <a:ext cx="182113" cy="273499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5" name="Shape 385"/>
          <p:cNvSpPr/>
          <p:nvPr/>
        </p:nvSpPr>
        <p:spPr>
          <a:xfrm>
            <a:off x="7433530" y="1052693"/>
            <a:ext cx="182113" cy="273499"/>
          </a:xfrm>
          <a:prstGeom prst="up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6" name="Shape 386"/>
          <p:cNvSpPr/>
          <p:nvPr/>
        </p:nvSpPr>
        <p:spPr>
          <a:xfrm>
            <a:off x="7433529" y="2270699"/>
            <a:ext cx="182113" cy="273499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391"/>
          <p:cNvSpPr txBox="1">
            <a:spLocks/>
          </p:cNvSpPr>
          <p:nvPr/>
        </p:nvSpPr>
        <p:spPr>
          <a:xfrm>
            <a:off x="264187" y="24773"/>
            <a:ext cx="8729687" cy="7379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" b="1" dirty="0" smtClean="0">
                <a:solidFill>
                  <a:srgbClr val="FF9900"/>
                </a:solidFill>
                <a:latin typeface="+mj-lt"/>
                <a:ea typeface="Roboto Slab"/>
                <a:cs typeface="Roboto Slab"/>
                <a:sym typeface="Roboto Slab"/>
              </a:rPr>
              <a:t>Friday</a:t>
            </a:r>
            <a:r>
              <a:rPr lang="en" b="1" dirty="0" smtClean="0"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-US" b="1" dirty="0" smtClean="0">
                <a:latin typeface="+mj-lt"/>
                <a:ea typeface="Roboto Slab"/>
                <a:cs typeface="Roboto Slab"/>
                <a:sym typeface="Roboto Slab"/>
              </a:rPr>
              <a:t>- </a:t>
            </a:r>
            <a:r>
              <a:rPr lang="en" b="1" dirty="0" smtClean="0">
                <a:latin typeface="+mj-lt"/>
                <a:ea typeface="Roboto Slab"/>
                <a:cs typeface="Roboto Slab"/>
                <a:sym typeface="Roboto Slab"/>
              </a:rPr>
              <a:t>most profitable day in a week</a:t>
            </a:r>
            <a:r>
              <a:rPr lang="en-US" b="1" dirty="0" smtClean="0">
                <a:latin typeface="+mj-lt"/>
                <a:ea typeface="Roboto Slab"/>
                <a:cs typeface="Roboto Slab"/>
                <a:sym typeface="Roboto Slab"/>
              </a:rPr>
              <a:t> (Jan - June)</a:t>
            </a:r>
            <a:endParaRPr lang="en" b="1" dirty="0">
              <a:latin typeface="+mj-lt"/>
              <a:ea typeface="Roboto Slab"/>
              <a:cs typeface="Roboto Slab"/>
              <a:sym typeface="Roboto Slab"/>
            </a:endParaRPr>
          </a:p>
        </p:txBody>
      </p:sp>
      <p:pic>
        <p:nvPicPr>
          <p:cNvPr id="14" name="Shape 393" descr="www.GIFCreator.me_VJKKo9.gif"/>
          <p:cNvPicPr preferRelativeResize="0">
            <a:picLocks noChangeAspect="1"/>
          </p:cNvPicPr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3021" y="4147672"/>
            <a:ext cx="3689461" cy="2468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4" t="3509" r="6095" b="45265"/>
          <a:stretch/>
        </p:blipFill>
        <p:spPr>
          <a:xfrm>
            <a:off x="553413" y="4147672"/>
            <a:ext cx="3598284" cy="2468880"/>
          </a:xfrm>
          <a:prstGeom prst="rect">
            <a:avLst/>
          </a:prstGeom>
        </p:spPr>
      </p:pic>
      <p:sp>
        <p:nvSpPr>
          <p:cNvPr id="16" name="Shape 391"/>
          <p:cNvSpPr txBox="1">
            <a:spLocks/>
          </p:cNvSpPr>
          <p:nvPr/>
        </p:nvSpPr>
        <p:spPr>
          <a:xfrm>
            <a:off x="264187" y="3454845"/>
            <a:ext cx="8729687" cy="73790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en-US" b="1" dirty="0" smtClean="0">
                <a:solidFill>
                  <a:srgbClr val="FF9900"/>
                </a:solidFill>
                <a:latin typeface="+mj-lt"/>
                <a:ea typeface="Roboto Slab"/>
                <a:cs typeface="Roboto Slab"/>
                <a:sym typeface="Roboto Slab"/>
              </a:rPr>
              <a:t>Top 5 pickup in </a:t>
            </a:r>
            <a:r>
              <a:rPr lang="en" b="1" dirty="0" smtClean="0">
                <a:solidFill>
                  <a:srgbClr val="FF9900"/>
                </a:solidFill>
                <a:latin typeface="+mj-lt"/>
                <a:ea typeface="Roboto Slab"/>
                <a:cs typeface="Roboto Slab"/>
                <a:sym typeface="Roboto Slab"/>
              </a:rPr>
              <a:t>Friday</a:t>
            </a:r>
            <a:r>
              <a:rPr lang="en-US" b="1" dirty="0" smtClean="0">
                <a:solidFill>
                  <a:srgbClr val="FF9900"/>
                </a:solidFill>
                <a:latin typeface="+mj-lt"/>
                <a:ea typeface="Roboto Slab"/>
                <a:cs typeface="Roboto Slab"/>
                <a:sym typeface="Roboto Slab"/>
              </a:rPr>
              <a:t> </a:t>
            </a:r>
            <a:r>
              <a:rPr lang="en-US" b="1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for July </a:t>
            </a:r>
            <a:r>
              <a:rPr lang="mr-IN" b="1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–</a:t>
            </a:r>
            <a:r>
              <a:rPr lang="en-US" b="1" dirty="0" smtClean="0">
                <a:solidFill>
                  <a:schemeClr val="tx1"/>
                </a:solidFill>
                <a:latin typeface="+mj-lt"/>
                <a:ea typeface="Roboto Slab"/>
                <a:cs typeface="Roboto Slab"/>
                <a:sym typeface="Roboto Slab"/>
              </a:rPr>
              <a:t> Dec</a:t>
            </a:r>
            <a:endParaRPr lang="en" b="1" dirty="0">
              <a:latin typeface="+mj-lt"/>
              <a:ea typeface="Roboto Slab"/>
              <a:cs typeface="Roboto Slab"/>
              <a:sym typeface="Roboto Slab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860</Words>
  <Application>Microsoft Macintosh PowerPoint</Application>
  <PresentationFormat>On-screen Show (4:3)</PresentationFormat>
  <Paragraphs>139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Abadi MT Condensed Extra Bold</vt:lpstr>
      <vt:lpstr>Impact</vt:lpstr>
      <vt:lpstr>Open Sans</vt:lpstr>
      <vt:lpstr>Roboto Slab</vt:lpstr>
      <vt:lpstr>Source Sans Pro</vt:lpstr>
      <vt:lpstr>Wingdings</vt:lpstr>
      <vt:lpstr>Arial</vt:lpstr>
      <vt:lpstr>simple-dark-2</vt:lpstr>
      <vt:lpstr>NYC TAXI</vt:lpstr>
      <vt:lpstr>The Dataset</vt:lpstr>
      <vt:lpstr>Data Cleaning</vt:lpstr>
      <vt:lpstr>Goals</vt:lpstr>
      <vt:lpstr>PowerPoint Presentation</vt:lpstr>
      <vt:lpstr>Findings: </vt:lpstr>
      <vt:lpstr>K-means clustering, K = 5</vt:lpstr>
      <vt:lpstr>5 Centroids for Pick-up</vt:lpstr>
      <vt:lpstr>PowerPoint Presentation</vt:lpstr>
      <vt:lpstr>Heatmap on Friday</vt:lpstr>
      <vt:lpstr>Why Random Forest?</vt:lpstr>
      <vt:lpstr>Heat map on predicted Friday pick-up by every 4 hour </vt:lpstr>
      <vt:lpstr>PowerPoint Presentation</vt:lpstr>
      <vt:lpstr>What would we have done if we had more time?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 TAXI</dc:title>
  <cp:lastModifiedBy>Microsoft Office User</cp:lastModifiedBy>
  <cp:revision>76</cp:revision>
  <cp:lastPrinted>2017-05-01T22:11:26Z</cp:lastPrinted>
  <dcterms:modified xsi:type="dcterms:W3CDTF">2017-05-01T23:26:22Z</dcterms:modified>
</cp:coreProperties>
</file>